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sldIdLst>
    <p:sldId id="281" r:id="rId6"/>
    <p:sldId id="256" r:id="rId7"/>
    <p:sldId id="276" r:id="rId8"/>
    <p:sldId id="257" r:id="rId9"/>
    <p:sldId id="269" r:id="rId10"/>
    <p:sldId id="270" r:id="rId11"/>
    <p:sldId id="260" r:id="rId12"/>
    <p:sldId id="261" r:id="rId13"/>
    <p:sldId id="268" r:id="rId14"/>
    <p:sldId id="279" r:id="rId15"/>
    <p:sldId id="267" r:id="rId16"/>
    <p:sldId id="280" r:id="rId17"/>
    <p:sldId id="264" r:id="rId18"/>
    <p:sldId id="277" r:id="rId19"/>
    <p:sldId id="265" r:id="rId20"/>
    <p:sldId id="266" r:id="rId21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B081DDA-C233-F843-A0F9-B42A86EF97A5}">
          <p14:sldIdLst>
            <p14:sldId id="281"/>
            <p14:sldId id="256"/>
          </p14:sldIdLst>
        </p14:section>
        <p14:section name="Презентация статьи" id="{BC7BD837-031B-0A47-BD56-132F786FA289}">
          <p14:sldIdLst>
            <p14:sldId id="276"/>
            <p14:sldId id="257"/>
            <p14:sldId id="269"/>
            <p14:sldId id="270"/>
            <p14:sldId id="260"/>
            <p14:sldId id="261"/>
            <p14:sldId id="268"/>
            <p14:sldId id="279"/>
            <p14:sldId id="267"/>
            <p14:sldId id="280"/>
            <p14:sldId id="264"/>
          </p14:sldIdLst>
        </p14:section>
        <p14:section name="Презентация наших результатов + критика" id="{0FBB86E6-50C8-1C41-AC55-1A9C17D8CACF}">
          <p14:sldIdLst>
            <p14:sldId id="27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660E"/>
    <a:srgbClr val="2E5AA1"/>
    <a:srgbClr val="1F5AA6"/>
    <a:srgbClr val="2D5AA0"/>
    <a:srgbClr val="099FFB"/>
    <a:srgbClr val="21A8FB"/>
    <a:srgbClr val="52BBFC"/>
    <a:srgbClr val="205AA6"/>
    <a:srgbClr val="0000FF"/>
    <a:srgbClr val="002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9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A5B6-4287-44B2-984B-71E89672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5C41D-2C39-48B6-98BA-E93204E54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F7A8-0D23-4B29-A3C1-DB3C7E494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2714-377F-43D0-B3B6-3CF8191D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D4168-01CA-4F1A-B78B-FAE95E0F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5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1514-9994-4E71-B961-32443C65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5362D-B8B7-479C-8F29-678D7716D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7C93-E343-4B18-B1D5-69A15749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63E4F-B6C0-486D-97CB-250A954A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2C20D-D1FA-4826-98D1-B6161E52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928A34-D89F-436B-877F-94A7E6BD6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C2533-D677-49F3-A62D-1ABAF5482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EA87C-509D-4489-82A9-E55242F8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F30A-B3A7-4119-B333-25F9FA96C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78765-D273-420E-B397-B88F51D0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48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5E92-CDBC-4F3A-B08F-6DC864B37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431AB-C8E3-4552-83CD-6BD5F65AD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F1C6-06AF-4AB5-9EA0-5B63756C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16D7-572F-4230-911E-0834B973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3A91-B4FE-4B8D-9877-F88F26BE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404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5761-8824-4F1A-BF08-118DC029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04849-B9B3-4FD0-B147-52CF24EA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4D55-F848-4E61-8E78-61251B7A1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C7E5-C385-4F66-A3F7-97A23337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CEE3B-5ADC-405B-921B-9C8EC7E8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624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BC11-AC93-4401-BA9B-FCFA185B3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B0054-9AFE-4B13-962D-21ABB33FD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C32-0171-4174-ABAC-E0CAD4C2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CD409-0D76-4287-879C-DF3981CF1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D508E-A788-43FA-ACAE-33CBCBA5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997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F921-9FF5-4DB8-9891-F7225096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2FF7-C42D-4525-80F3-C866C7600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7BFBC-112B-4DFB-9DAD-4FC78FA05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09EF2-6FB6-4FC4-8C83-E599F908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ED196-D59A-42DC-BD82-9ECB5540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FDE71-E46B-4CDD-8A03-CCDC1D01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283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612B-90D6-4847-A5C0-C86568AB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DA091-F16F-42D9-95FE-FB3987BAF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D03D6-4541-49A5-BFDB-1D2B079C8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86CBB-F6D4-4E3E-AD90-B3368613A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A433E-2510-40DB-9447-D8B1DFF40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7155A1-E61B-430F-8A84-993C3157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3B61B-827D-4E97-96A9-7F42C2771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14E7B-9831-4C29-A536-1DB27454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677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A97D-4C92-4EB5-AEAE-FE9A7E5A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0C5FF-F0AD-48DC-8BB6-0479D3C4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B8E35-573A-45E6-BCE9-F358D7F9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B66D3-4989-46C4-9F51-DB861A5B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69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4DD5B-B561-47F1-BBB7-F72915CE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8009D-68A7-4B02-BEB5-53BFA968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C23E1-66C9-4794-B3B2-A31DDBA1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342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D470-7155-4981-B295-37D313A9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1A6E-68DE-41BA-A82D-FC907C33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1D599-D390-4849-A622-034DBBC0B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3019A-24AD-4B18-92C5-D3232E0E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EC16C-ECAE-4C34-814D-92EE4ED5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DBAF2-2B75-4F53-AA17-9D15F3D2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72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8209-E154-4DAE-84F8-339DBB14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CE49A-7F75-4305-9B45-1637322A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B7515-816B-4B18-A1FA-485F0625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EA465-B2A6-4608-9F25-AAE98F56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61073-C22F-45FE-B3AE-5AC73F0B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4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6812-CF69-4929-AAF1-92B64704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871CBF-9EAF-43B4-9F5A-16F70A8DB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A70D4-058B-4898-A44D-4769E0C5C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7079-6FC2-4CED-9C80-8B3B3149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E069-4164-4997-A165-59F844EA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7E44-F529-4240-819F-BF80EE30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436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3573-F652-420B-AB08-EADE9BBD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C5EBB-1263-45B4-AE2C-AFA395E7F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8037B-779A-4635-AB1D-C108749F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C44A-80CA-4DEC-B105-3F0F56202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11308-7E91-44C9-A024-64628DBF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311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209DE-15A3-482D-932E-F82A83812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ECE34-7041-4781-AFB2-F59562F1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CB066-81EA-4D8C-81C3-04F94A69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9D084-7F89-4CEF-AFC9-09924403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95C3-F1AF-4745-8302-F29A72FD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25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09D0-7296-410B-ACAA-416096C3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D001-7C95-40FC-A1C0-DE70CB0D1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4F998-1401-416F-92C2-0CF6A1195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3487-DA79-48D3-B68D-107449D6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BD1BA-2D10-4522-89F9-6582EAF6D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790C-5FAD-4057-B692-383F8FA9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B66B-4EBB-42D8-8F8E-0AB550874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CE468-AC39-4420-9225-6E45F720D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DEFE4-F8CB-4263-875E-20CF7F04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8787F-B813-492B-8D9C-6A3E4D475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FB2E-BD27-4CBA-9CE9-9E460C5C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5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80E7-E418-44B4-96E6-CC2CB8F3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44816-9862-459B-83C5-30D09D83D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49BDF-4468-4BC7-BD01-01D5FB2AF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25102-0BBB-43E1-BA9B-30F14442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D4AF5-8DD2-4D2C-8199-60E4E2DA3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51C81-7652-41EE-99D0-3E974415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1197F-B753-4783-88B5-470A96B6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CEE60-E7A0-4C48-823D-E2FAB035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B66B-9F0D-4946-8F67-DD2C0B2F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A6D13-7D9C-4BE7-BA4F-1DB98E4E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BD2BB-FCD8-4A72-97FB-4D9F1794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21F44-7B32-44E3-903D-00E82F15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4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C3750-CD6E-47F2-9257-D155D1EB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2BB3C-B6C6-4E84-85A3-19F2CD81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70E3A-64F9-4078-A7FD-6A60C5FC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8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CC4C-2993-4DC8-BAEF-AB9A4140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2C5C5-D193-4515-A1F5-A609309ED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1BD5B-E9C6-4A85-AECD-902963A53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3770E-0AE8-4D04-A119-03BBC433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334BC-FD0F-45A2-B194-657872E4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1CF26-517F-4B2E-A88C-3352BB11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8CC4D-271E-489E-9A27-6360F632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DC24A4-6A55-464C-88E4-95C714953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66335-31E9-49F2-9211-1EDC380C4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257DC-565E-41A6-A007-B7E77C19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010B8-3FDA-4CC8-B2DA-EBF25F8C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E28F4-E025-4B9C-BCA3-0D6A4675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1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AA3236D-BCE3-4EBF-81DF-18F37706B4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632057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think-cell Slide" r:id="rId15" imgW="306" imgH="306" progId="TCLayout.ActiveDocument.1">
                  <p:embed/>
                </p:oleObj>
              </mc:Choice>
              <mc:Fallback>
                <p:oleObj name="think-cell Slide" r:id="rId1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F62A4-74CE-4ED2-80AA-0C1A088E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18ED-7328-4ECF-9B6E-DE6A1F50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A1D2D-A9D5-4F71-AF1D-01549BA01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1C09-FB5F-4D9F-9E77-3566BB1D938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374AF-C10B-4259-8809-EFD940DD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0DA2-DCC8-4ABC-B3E0-EE40CE52B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B9B60-775E-4006-8AF4-1FEEE7137D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ext, room, gambling house&#10;&#10;Description automatically generated">
            <a:extLst>
              <a:ext uri="{FF2B5EF4-FFF2-40B4-BE49-F238E27FC236}">
                <a16:creationId xmlns:a16="http://schemas.microsoft.com/office/drawing/2014/main" id="{C1CFD015-4ECB-4F19-BCD0-7125D99EC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r="11628"/>
          <a:stretch/>
        </p:blipFill>
        <p:spPr>
          <a:xfrm>
            <a:off x="11077482" y="476250"/>
            <a:ext cx="635093" cy="6356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678F2B-14FB-45C4-AB3F-1A8A58A47357}"/>
              </a:ext>
            </a:extLst>
          </p:cNvPr>
          <p:cNvCxnSpPr>
            <a:cxnSpLocks/>
          </p:cNvCxnSpPr>
          <p:nvPr userDrawn="1"/>
        </p:nvCxnSpPr>
        <p:spPr>
          <a:xfrm>
            <a:off x="479425" y="1250113"/>
            <a:ext cx="11233150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1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orient="horz" pos="777" userDrawn="1">
          <p15:clr>
            <a:srgbClr val="F26B43"/>
          </p15:clr>
        </p15:guide>
        <p15:guide id="6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DA0CE9F-B622-4777-B112-6B7F20A771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23677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15" imgW="306" imgH="306" progId="TCLayout.ActiveDocument.1">
                  <p:embed/>
                </p:oleObj>
              </mc:Choice>
              <mc:Fallback>
                <p:oleObj name="think-cell Slide" r:id="rId15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C2F7D-7BC2-42E6-84B5-5053D73F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90426-F9A4-48E9-BCEF-F8BBF6D48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50181-1219-4AEC-9295-C468DAE08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39D62-D276-4F76-BEE0-C0B39BE5E810}" type="datetimeFigureOut">
              <a:rPr lang="en-IN" smtClean="0"/>
              <a:t>06-12-2021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D5842-5939-47AB-AF2A-89FE289B7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5629B-A610-483C-9D2D-EBD2FC7F1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4BD59-6B0E-42E3-9F27-143EA2A9D2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9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28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A1C4CF1-327C-4FC6-8189-FFE5E2732D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4255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6" imgW="306" imgH="306" progId="TCLayout.ActiveDocument.1">
                  <p:embed/>
                </p:oleObj>
              </mc:Choice>
              <mc:Fallback>
                <p:oleObj name="think-cell Slide" r:id="rId6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F1F31C11-9943-4AE0-9A79-59B4927B5BD6}"/>
              </a:ext>
            </a:extLst>
          </p:cNvPr>
          <p:cNvSpPr/>
          <p:nvPr/>
        </p:nvSpPr>
        <p:spPr>
          <a:xfrm>
            <a:off x="-2" y="-1093"/>
            <a:ext cx="12192000" cy="6858000"/>
          </a:xfrm>
          <a:prstGeom prst="rect">
            <a:avLst/>
          </a:prstGeom>
          <a:gradFill>
            <a:gsLst>
              <a:gs pos="35000">
                <a:schemeClr val="tx1">
                  <a:alpha val="60000"/>
                </a:schemeClr>
              </a:gs>
              <a:gs pos="0">
                <a:srgbClr val="A2660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E2C44A69-796A-4FF3-AE0F-F4AC9007D3AD}"/>
              </a:ext>
            </a:extLst>
          </p:cNvPr>
          <p:cNvSpPr/>
          <p:nvPr/>
        </p:nvSpPr>
        <p:spPr>
          <a:xfrm>
            <a:off x="9100003" y="917244"/>
            <a:ext cx="2278502" cy="5722742"/>
          </a:xfrm>
          <a:prstGeom prst="parallelogram">
            <a:avLst>
              <a:gd name="adj" fmla="val 93099"/>
            </a:avLst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F6942893-F81D-4BCE-A757-DCA83C381072}"/>
              </a:ext>
            </a:extLst>
          </p:cNvPr>
          <p:cNvSpPr/>
          <p:nvPr/>
        </p:nvSpPr>
        <p:spPr>
          <a:xfrm>
            <a:off x="9627157" y="1093"/>
            <a:ext cx="2278502" cy="5722742"/>
          </a:xfrm>
          <a:prstGeom prst="parallelogram">
            <a:avLst>
              <a:gd name="adj" fmla="val 93099"/>
            </a:avLst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24CBE6-5984-444A-8461-5B4A75DE020F}"/>
              </a:ext>
            </a:extLst>
          </p:cNvPr>
          <p:cNvSpPr/>
          <p:nvPr/>
        </p:nvSpPr>
        <p:spPr>
          <a:xfrm>
            <a:off x="2743998" y="2197395"/>
            <a:ext cx="5292907" cy="8151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C06B93E-6E70-4A43-92B1-6912C2D982B2}"/>
              </a:ext>
            </a:extLst>
          </p:cNvPr>
          <p:cNvSpPr/>
          <p:nvPr/>
        </p:nvSpPr>
        <p:spPr>
          <a:xfrm>
            <a:off x="1021828" y="5281285"/>
            <a:ext cx="10672999" cy="1094282"/>
          </a:xfrm>
          <a:prstGeom prst="parallelogram">
            <a:avLst>
              <a:gd name="adj" fmla="val 48288"/>
            </a:avLst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02A7160-9F94-4D4A-A96D-6E5FB7E5C8D4}"/>
              </a:ext>
            </a:extLst>
          </p:cNvPr>
          <p:cNvSpPr/>
          <p:nvPr/>
        </p:nvSpPr>
        <p:spPr>
          <a:xfrm>
            <a:off x="944378" y="5161158"/>
            <a:ext cx="10672999" cy="1094282"/>
          </a:xfrm>
          <a:prstGeom prst="parallelogram">
            <a:avLst>
              <a:gd name="adj" fmla="val 48288"/>
            </a:avLst>
          </a:prstGeom>
          <a:solidFill>
            <a:schemeClr val="tx2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F43A2F-D4D6-4235-ABCA-12EF54D16037}"/>
              </a:ext>
            </a:extLst>
          </p:cNvPr>
          <p:cNvSpPr/>
          <p:nvPr/>
        </p:nvSpPr>
        <p:spPr>
          <a:xfrm flipV="1">
            <a:off x="7719" y="0"/>
            <a:ext cx="3852473" cy="6858000"/>
          </a:xfrm>
          <a:custGeom>
            <a:avLst/>
            <a:gdLst>
              <a:gd name="connsiteX0" fmla="*/ 0 w 3327816"/>
              <a:gd name="connsiteY0" fmla="*/ 6858000 h 6858000"/>
              <a:gd name="connsiteX1" fmla="*/ 1169233 w 3327816"/>
              <a:gd name="connsiteY1" fmla="*/ 6858000 h 6858000"/>
              <a:gd name="connsiteX2" fmla="*/ 3327816 w 3327816"/>
              <a:gd name="connsiteY2" fmla="*/ 6858000 h 6858000"/>
              <a:gd name="connsiteX3" fmla="*/ 1169233 w 3327816"/>
              <a:gd name="connsiteY3" fmla="*/ 0 h 6858000"/>
              <a:gd name="connsiteX4" fmla="*/ 0 w 332781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7816" h="6858000">
                <a:moveTo>
                  <a:pt x="0" y="6858000"/>
                </a:moveTo>
                <a:lnTo>
                  <a:pt x="1169233" y="6858000"/>
                </a:lnTo>
                <a:lnTo>
                  <a:pt x="3327816" y="6858000"/>
                </a:lnTo>
                <a:lnTo>
                  <a:pt x="11692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68D51CC-ED8E-4151-9964-C1D95E07BB77}"/>
              </a:ext>
            </a:extLst>
          </p:cNvPr>
          <p:cNvSpPr/>
          <p:nvPr/>
        </p:nvSpPr>
        <p:spPr>
          <a:xfrm>
            <a:off x="1573969" y="916151"/>
            <a:ext cx="2278502" cy="5722742"/>
          </a:xfrm>
          <a:prstGeom prst="parallelogram">
            <a:avLst>
              <a:gd name="adj" fmla="val 93099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195B9A-C453-494A-952A-BC4E4F359128}"/>
              </a:ext>
            </a:extLst>
          </p:cNvPr>
          <p:cNvSpPr/>
          <p:nvPr/>
        </p:nvSpPr>
        <p:spPr>
          <a:xfrm>
            <a:off x="4997204" y="5457689"/>
            <a:ext cx="370686" cy="626228"/>
          </a:xfrm>
          <a:custGeom>
            <a:avLst/>
            <a:gdLst>
              <a:gd name="connsiteX0" fmla="*/ 263422 w 420661"/>
              <a:gd name="connsiteY0" fmla="*/ 0 h 710658"/>
              <a:gd name="connsiteX1" fmla="*/ 420661 w 420661"/>
              <a:gd name="connsiteY1" fmla="*/ 0 h 710658"/>
              <a:gd name="connsiteX2" fmla="*/ 157239 w 420661"/>
              <a:gd name="connsiteY2" fmla="*/ 710658 h 710658"/>
              <a:gd name="connsiteX3" fmla="*/ 0 w 420661"/>
              <a:gd name="connsiteY3" fmla="*/ 710658 h 710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661" h="710658">
                <a:moveTo>
                  <a:pt x="263422" y="0"/>
                </a:moveTo>
                <a:lnTo>
                  <a:pt x="420661" y="0"/>
                </a:lnTo>
                <a:lnTo>
                  <a:pt x="157239" y="710658"/>
                </a:lnTo>
                <a:lnTo>
                  <a:pt x="0" y="710658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04C47-CF70-4C3B-BC6A-9DDC68CED143}"/>
              </a:ext>
            </a:extLst>
          </p:cNvPr>
          <p:cNvSpPr txBox="1"/>
          <p:nvPr/>
        </p:nvSpPr>
        <p:spPr>
          <a:xfrm>
            <a:off x="241397" y="2502659"/>
            <a:ext cx="23676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NRU HSE</a:t>
            </a:r>
            <a:endParaRPr kumimoji="0" lang="en-IN" sz="32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Faculty Of Economic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Sciences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F2E66A-DF35-47F7-ACC4-ACCEF4B01228}"/>
              </a:ext>
            </a:extLst>
          </p:cNvPr>
          <p:cNvSpPr txBox="1"/>
          <p:nvPr/>
        </p:nvSpPr>
        <p:spPr>
          <a:xfrm>
            <a:off x="3550224" y="2450725"/>
            <a:ext cx="713531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800" spc="300" dirty="0">
                <a:solidFill>
                  <a:prstClr val="whit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CAN IMPLIED VOLATILITY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500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RETURNS ON THE 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CARRY TRADE ?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whit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НИКОМУ НЕ ИЗВЕСТНЫЕ ПИ</a:t>
            </a:r>
            <a:r>
              <a:rPr lang="en-US" sz="2400" dirty="0">
                <a:solidFill>
                  <a:prstClr val="whit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*</a:t>
            </a:r>
            <a:r>
              <a:rPr lang="ru-RU" sz="2400" dirty="0">
                <a:solidFill>
                  <a:prstClr val="whit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РАСЫ</a:t>
            </a:r>
            <a:endParaRPr kumimoji="0" lang="en-IN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D69EFCC-E497-4A2F-9572-E4A3EFDA60A4}"/>
              </a:ext>
            </a:extLst>
          </p:cNvPr>
          <p:cNvSpPr/>
          <p:nvPr/>
        </p:nvSpPr>
        <p:spPr>
          <a:xfrm>
            <a:off x="2101123" y="0"/>
            <a:ext cx="2278502" cy="5722742"/>
          </a:xfrm>
          <a:prstGeom prst="parallelogram">
            <a:avLst>
              <a:gd name="adj" fmla="val 93099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60625AE-627D-47A8-A11F-F20D9AAB54BA}"/>
              </a:ext>
            </a:extLst>
          </p:cNvPr>
          <p:cNvSpPr/>
          <p:nvPr/>
        </p:nvSpPr>
        <p:spPr>
          <a:xfrm>
            <a:off x="6478211" y="-2186"/>
            <a:ext cx="5717648" cy="6858000"/>
          </a:xfrm>
          <a:custGeom>
            <a:avLst/>
            <a:gdLst>
              <a:gd name="connsiteX0" fmla="*/ 0 w 5717648"/>
              <a:gd name="connsiteY0" fmla="*/ 0 h 6858000"/>
              <a:gd name="connsiteX1" fmla="*/ 5717648 w 5717648"/>
              <a:gd name="connsiteY1" fmla="*/ 0 h 6858000"/>
              <a:gd name="connsiteX2" fmla="*/ 5717648 w 5717648"/>
              <a:gd name="connsiteY2" fmla="*/ 6858000 h 6858000"/>
              <a:gd name="connsiteX3" fmla="*/ 2687075 w 57176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648" h="6858000">
                <a:moveTo>
                  <a:pt x="0" y="0"/>
                </a:moveTo>
                <a:lnTo>
                  <a:pt x="5717648" y="0"/>
                </a:lnTo>
                <a:lnTo>
                  <a:pt x="5717648" y="6858000"/>
                </a:lnTo>
                <a:lnTo>
                  <a:pt x="2687075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31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25860576-5194-408D-BA6F-6B4EEAE8BD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" b="22457"/>
          <a:stretch/>
        </p:blipFill>
        <p:spPr>
          <a:xfrm>
            <a:off x="360640" y="567629"/>
            <a:ext cx="681780" cy="681780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DB665FA-5B4C-46C4-AE53-84DBCB4CD2FB}"/>
              </a:ext>
            </a:extLst>
          </p:cNvPr>
          <p:cNvSpPr txBox="1"/>
          <p:nvPr/>
        </p:nvSpPr>
        <p:spPr>
          <a:xfrm>
            <a:off x="2706188" y="5339916"/>
            <a:ext cx="1792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LOZOVOY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V</a:t>
            </a:r>
            <a:r>
              <a:rPr lang="en-IN" sz="2500" dirty="0">
                <a:solidFill>
                  <a:prstClr val="black">
                    <a:alpha val="7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LADIMIR</a:t>
            </a:r>
            <a:endParaRPr kumimoji="0" lang="en-IN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75000"/>
                </a:prstClr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E7C0882E-D2E2-4AB7-9629-C7BA69B72C37}"/>
              </a:ext>
            </a:extLst>
          </p:cNvPr>
          <p:cNvSpPr/>
          <p:nvPr/>
        </p:nvSpPr>
        <p:spPr>
          <a:xfrm>
            <a:off x="8402067" y="5457689"/>
            <a:ext cx="370686" cy="626228"/>
          </a:xfrm>
          <a:custGeom>
            <a:avLst/>
            <a:gdLst>
              <a:gd name="connsiteX0" fmla="*/ 263422 w 420661"/>
              <a:gd name="connsiteY0" fmla="*/ 0 h 710658"/>
              <a:gd name="connsiteX1" fmla="*/ 420661 w 420661"/>
              <a:gd name="connsiteY1" fmla="*/ 0 h 710658"/>
              <a:gd name="connsiteX2" fmla="*/ 157239 w 420661"/>
              <a:gd name="connsiteY2" fmla="*/ 710658 h 710658"/>
              <a:gd name="connsiteX3" fmla="*/ 0 w 420661"/>
              <a:gd name="connsiteY3" fmla="*/ 710658 h 710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661" h="710658">
                <a:moveTo>
                  <a:pt x="263422" y="0"/>
                </a:moveTo>
                <a:lnTo>
                  <a:pt x="420661" y="0"/>
                </a:lnTo>
                <a:lnTo>
                  <a:pt x="157239" y="710658"/>
                </a:lnTo>
                <a:lnTo>
                  <a:pt x="0" y="710658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C441C9-80F7-4D52-96B6-D543DA7825FD}"/>
              </a:ext>
            </a:extLst>
          </p:cNvPr>
          <p:cNvSpPr txBox="1"/>
          <p:nvPr/>
        </p:nvSpPr>
        <p:spPr>
          <a:xfrm>
            <a:off x="5642341" y="5339916"/>
            <a:ext cx="21773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500" dirty="0">
                <a:solidFill>
                  <a:prstClr val="black">
                    <a:alpha val="7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KUSLAIKIN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IN" sz="2500" dirty="0">
                <a:solidFill>
                  <a:prstClr val="black">
                    <a:alpha val="7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ALEXANDER</a:t>
            </a:r>
            <a:endParaRPr kumimoji="0" lang="en-IN" sz="2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75000"/>
                </a:prstClr>
              </a:solidFill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EB3642-32E1-4D83-B560-D1279E1E1822}"/>
              </a:ext>
            </a:extLst>
          </p:cNvPr>
          <p:cNvSpPr txBox="1"/>
          <p:nvPr/>
        </p:nvSpPr>
        <p:spPr>
          <a:xfrm>
            <a:off x="9201144" y="5353012"/>
            <a:ext cx="1448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500" dirty="0">
                <a:solidFill>
                  <a:prstClr val="black">
                    <a:alpha val="7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BYZOV</a:t>
            </a: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ALEXEY</a:t>
            </a:r>
          </a:p>
        </p:txBody>
      </p:sp>
    </p:spTree>
    <p:extLst>
      <p:ext uri="{BB962C8B-B14F-4D97-AF65-F5344CB8AC3E}">
        <p14:creationId xmlns:p14="http://schemas.microsoft.com/office/powerpoint/2010/main" val="925613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89" y="532263"/>
            <a:ext cx="1038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 (3): Timing strategies based on implied volatility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DE3389-BD26-DA47-8911-EB84CA26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357472"/>
            <a:ext cx="3822562" cy="53822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F67DEC-4930-1F4D-8F89-494751C5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988" y="1357472"/>
            <a:ext cx="3736832" cy="53222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DFC2A9-0D06-864B-B457-C541BACBB5F8}"/>
              </a:ext>
            </a:extLst>
          </p:cNvPr>
          <p:cNvSpPr txBox="1"/>
          <p:nvPr/>
        </p:nvSpPr>
        <p:spPr>
          <a:xfrm>
            <a:off x="8273396" y="1915497"/>
            <a:ext cx="3778895" cy="1272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carry</a:t>
            </a:r>
          </a:p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trades showed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performance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days of high VIX and VXY growth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B2C13-E81C-4648-89A0-C6E91D12B472}"/>
              </a:ext>
            </a:extLst>
          </p:cNvPr>
          <p:cNvSpPr txBox="1"/>
          <p:nvPr/>
        </p:nvSpPr>
        <p:spPr>
          <a:xfrm>
            <a:off x="8273396" y="4659359"/>
            <a:ext cx="3366733" cy="1272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are still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insignificant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mostly come from decreased volatility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154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89" y="532263"/>
            <a:ext cx="735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 (4): Aggregated results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EF15201-7B52-484F-9848-5E898DBAFFAF}"/>
              </a:ext>
            </a:extLst>
          </p:cNvPr>
          <p:cNvGrpSpPr/>
          <p:nvPr/>
        </p:nvGrpSpPr>
        <p:grpSpPr>
          <a:xfrm>
            <a:off x="400592" y="1543049"/>
            <a:ext cx="11439311" cy="4005345"/>
            <a:chOff x="479423" y="1543049"/>
            <a:chExt cx="11336306" cy="4005345"/>
          </a:xfrm>
        </p:grpSpPr>
        <p:pic>
          <p:nvPicPr>
            <p:cNvPr id="4" name="Рисунок 3" descr="Изображение выглядит как стол&#10;&#10;Автоматически созданное описание">
              <a:extLst>
                <a:ext uri="{FF2B5EF4-FFF2-40B4-BE49-F238E27FC236}">
                  <a16:creationId xmlns:a16="http://schemas.microsoft.com/office/drawing/2014/main" id="{1002DFAE-A960-B246-A58A-5A0DA02CD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424" y="1543049"/>
              <a:ext cx="11336305" cy="3896855"/>
            </a:xfrm>
            <a:prstGeom prst="rect">
              <a:avLst/>
            </a:prstGeom>
          </p:spPr>
        </p:pic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3448083-DEA4-3E46-B946-2BD4DC8C8170}"/>
                </a:ext>
              </a:extLst>
            </p:cNvPr>
            <p:cNvSpPr/>
            <p:nvPr/>
          </p:nvSpPr>
          <p:spPr>
            <a:xfrm>
              <a:off x="479423" y="5377910"/>
              <a:ext cx="11233151" cy="170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29E8C1-6C38-C64E-BB63-257FC7BF6C6F}"/>
              </a:ext>
            </a:extLst>
          </p:cNvPr>
          <p:cNvSpPr txBox="1"/>
          <p:nvPr/>
        </p:nvSpPr>
        <p:spPr>
          <a:xfrm>
            <a:off x="479425" y="5393414"/>
            <a:ext cx="1201144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carry trades are </a:t>
            </a: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contemporaneously exposed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high and increasing implied volatility in </a:t>
            </a: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equity and FX markets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very limited predictivity </a:t>
            </a:r>
            <a:b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by this risk factor</a:t>
            </a:r>
          </a:p>
        </p:txBody>
      </p:sp>
    </p:spTree>
    <p:extLst>
      <p:ext uri="{BB962C8B-B14F-4D97-AF65-F5344CB8AC3E}">
        <p14:creationId xmlns:p14="http://schemas.microsoft.com/office/powerpoint/2010/main" val="107565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89" y="532263"/>
            <a:ext cx="904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 (5): Aggregated results – 1-day lag scenario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9E8C1-6C38-C64E-BB63-257FC7BF6C6F}"/>
              </a:ext>
            </a:extLst>
          </p:cNvPr>
          <p:cNvSpPr txBox="1"/>
          <p:nvPr/>
        </p:nvSpPr>
        <p:spPr>
          <a:xfrm>
            <a:off x="479425" y="5393414"/>
            <a:ext cx="12011443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1-day lag in changing strategy based on implied volatility </a:t>
            </a: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eliminates</a:t>
            </a:r>
          </a:p>
          <a:p>
            <a:pPr>
              <a:lnSpc>
                <a:spcPts val="2600"/>
              </a:lnSpc>
            </a:pP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Informational content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latter and </a:t>
            </a:r>
            <a:r>
              <a:rPr lang="en-US" sz="2400" b="1" dirty="0">
                <a:solidFill>
                  <a:srgbClr val="2E5A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improve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results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278AD43-F7C9-5C4F-B49C-A866FD85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5" y="1447800"/>
            <a:ext cx="1130959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6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2871002-AFAD-414E-B5B6-BEB878C670C6}"/>
              </a:ext>
            </a:extLst>
          </p:cNvPr>
          <p:cNvGrpSpPr/>
          <p:nvPr/>
        </p:nvGrpSpPr>
        <p:grpSpPr>
          <a:xfrm>
            <a:off x="479425" y="2040313"/>
            <a:ext cx="11233150" cy="830997"/>
            <a:chOff x="479425" y="2040313"/>
            <a:chExt cx="11233150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A43383-DBBC-7F4C-A7D7-B9623E9C045C}"/>
                </a:ext>
              </a:extLst>
            </p:cNvPr>
            <p:cNvSpPr txBox="1"/>
            <p:nvPr/>
          </p:nvSpPr>
          <p:spPr>
            <a:xfrm>
              <a:off x="1446217" y="2040313"/>
              <a:ext cx="102663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Implied volatility of equity and currency markets is a </a:t>
              </a:r>
              <a:r>
                <a:rPr lang="en-US" sz="2400" b="1" dirty="0">
                  <a:solidFill>
                    <a:srgbClr val="1F5AA6"/>
                  </a:solidFill>
                </a:rPr>
                <a:t>strong negative contemporaneous indicator 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of currency carry trade returns</a:t>
              </a: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A752658-C177-144D-95AC-A4CEEE997C82}"/>
                </a:ext>
              </a:extLst>
            </p:cNvPr>
            <p:cNvSpPr/>
            <p:nvPr/>
          </p:nvSpPr>
          <p:spPr>
            <a:xfrm>
              <a:off x="479425" y="2132647"/>
              <a:ext cx="656600" cy="646331"/>
            </a:xfrm>
            <a:prstGeom prst="ellipse">
              <a:avLst/>
            </a:prstGeom>
            <a:solidFill>
              <a:srgbClr val="205AA6"/>
            </a:solidFill>
            <a:ln>
              <a:solidFill>
                <a:srgbClr val="215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  <a:endParaRPr lang="ru-RU" sz="2800" b="1" dirty="0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DF85668-D915-D14F-86AA-290C8A7B0B9B}"/>
              </a:ext>
            </a:extLst>
          </p:cNvPr>
          <p:cNvGrpSpPr/>
          <p:nvPr/>
        </p:nvGrpSpPr>
        <p:grpSpPr>
          <a:xfrm>
            <a:off x="479425" y="3203587"/>
            <a:ext cx="11233150" cy="1200329"/>
            <a:chOff x="479425" y="3320195"/>
            <a:chExt cx="11233150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10F0B5-F348-4142-8FAD-BE9DC5CBCD48}"/>
                </a:ext>
              </a:extLst>
            </p:cNvPr>
            <p:cNvSpPr txBox="1"/>
            <p:nvPr/>
          </p:nvSpPr>
          <p:spPr>
            <a:xfrm>
              <a:off x="1446216" y="3320195"/>
              <a:ext cx="102663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Implied volatility of equity and currency markets is a </a:t>
              </a:r>
              <a:r>
                <a:rPr lang="en-US" sz="2400" b="1" dirty="0">
                  <a:solidFill>
                    <a:srgbClr val="1F5AA6"/>
                  </a:solidFill>
                </a:rPr>
                <a:t>weak predictive indicator 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of future currency carry trade returns, changes in volatility levels are a </a:t>
              </a:r>
              <a:r>
                <a:rPr lang="en-US" sz="2400" b="1" dirty="0">
                  <a:solidFill>
                    <a:srgbClr val="2E5AA1"/>
                  </a:solidFill>
                </a:rPr>
                <a:t>bit more predictive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</a:rPr>
                <a:t> than actual volatility levels</a:t>
              </a: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5ECAD33E-138E-5A4A-A329-FF807BA2FFB3}"/>
                </a:ext>
              </a:extLst>
            </p:cNvPr>
            <p:cNvSpPr/>
            <p:nvPr/>
          </p:nvSpPr>
          <p:spPr>
            <a:xfrm>
              <a:off x="479425" y="3478952"/>
              <a:ext cx="656600" cy="646331"/>
            </a:xfrm>
            <a:prstGeom prst="ellipse">
              <a:avLst/>
            </a:prstGeom>
            <a:solidFill>
              <a:srgbClr val="205AA6"/>
            </a:solidFill>
            <a:ln>
              <a:solidFill>
                <a:srgbClr val="215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  <a:endParaRPr lang="ru-RU" sz="2800" b="1" dirty="0"/>
            </a:p>
          </p:txBody>
        </p: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1BF5FE-F169-CE4A-A13B-FDF805240087}"/>
              </a:ext>
            </a:extLst>
          </p:cNvPr>
          <p:cNvGrpSpPr/>
          <p:nvPr/>
        </p:nvGrpSpPr>
        <p:grpSpPr>
          <a:xfrm>
            <a:off x="479425" y="4736193"/>
            <a:ext cx="11233149" cy="830997"/>
            <a:chOff x="479425" y="4736193"/>
            <a:chExt cx="11233149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75E863-1026-344D-8A1E-B0C449C95062}"/>
                </a:ext>
              </a:extLst>
            </p:cNvPr>
            <p:cNvSpPr txBox="1"/>
            <p:nvPr/>
          </p:nvSpPr>
          <p:spPr>
            <a:xfrm>
              <a:off x="1446216" y="4736193"/>
              <a:ext cx="102663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/>
                <a:t>The results are </a:t>
              </a:r>
              <a:r>
                <a:rPr lang="en-US" sz="2400" b="1" dirty="0">
                  <a:solidFill>
                    <a:srgbClr val="1F5AA6"/>
                  </a:solidFill>
                </a:rPr>
                <a:t>robust</a:t>
              </a:r>
              <a:r>
                <a:rPr lang="en-US" sz="2400" dirty="0"/>
                <a:t> to using various measures of economic </a:t>
              </a:r>
              <a:r>
                <a:rPr lang="en-US" sz="2400" b="1" dirty="0">
                  <a:solidFill>
                    <a:srgbClr val="1F5AA6"/>
                  </a:solidFill>
                </a:rPr>
                <a:t>uncertainty</a:t>
              </a:r>
              <a:r>
                <a:rPr lang="en-US" sz="2400" dirty="0"/>
                <a:t> and </a:t>
              </a:r>
              <a:r>
                <a:rPr lang="en-US" sz="2400" b="1" dirty="0">
                  <a:solidFill>
                    <a:srgbClr val="1F5AA6"/>
                  </a:solidFill>
                </a:rPr>
                <a:t>consistent</a:t>
              </a:r>
              <a:r>
                <a:rPr lang="en-US" sz="2400" dirty="0"/>
                <a:t> with the existence of time-varying </a:t>
              </a:r>
              <a:r>
                <a:rPr lang="en-US" sz="2400" b="1" dirty="0">
                  <a:solidFill>
                    <a:srgbClr val="1F5AA6"/>
                  </a:solidFill>
                </a:rPr>
                <a:t>risk premia</a:t>
              </a:r>
              <a:endParaRPr lang="ru-RU" sz="2400" b="1" dirty="0">
                <a:solidFill>
                  <a:srgbClr val="1F5AA6"/>
                </a:solidFill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10AFFAE9-57F2-5347-82DA-70F22FC42F0B}"/>
                </a:ext>
              </a:extLst>
            </p:cNvPr>
            <p:cNvSpPr/>
            <p:nvPr/>
          </p:nvSpPr>
          <p:spPr>
            <a:xfrm>
              <a:off x="479425" y="4825257"/>
              <a:ext cx="656600" cy="646331"/>
            </a:xfrm>
            <a:prstGeom prst="ellipse">
              <a:avLst/>
            </a:prstGeom>
            <a:solidFill>
              <a:srgbClr val="205AA6"/>
            </a:solidFill>
            <a:ln>
              <a:solidFill>
                <a:srgbClr val="215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  <a:endParaRPr lang="ru-RU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019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E3127D9-C7C7-432F-BC32-345896B7F9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E3127D9-C7C7-432F-BC32-345896B7F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93D6B7-D08E-4A2D-AF02-BAF92AF1D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1702587"/>
            <a:ext cx="11233151" cy="1488571"/>
          </a:xfrm>
        </p:spPr>
        <p:txBody>
          <a:bodyPr vert="horz" anchor="ctr">
            <a:noAutofit/>
          </a:bodyPr>
          <a:lstStyle/>
          <a:p>
            <a:pPr>
              <a:lnSpc>
                <a:spcPts val="3500"/>
              </a:lnSpc>
            </a:pPr>
            <a:r>
              <a:rPr lang="en-US" sz="3600" b="1" dirty="0">
                <a:solidFill>
                  <a:srgbClr val="002A7E"/>
                </a:solidFill>
                <a:latin typeface="Arial" panose="020B0604020202020204" pitchFamily="34" charset="0"/>
                <a:ea typeface="Open Sans ExtraBold" panose="020B0604020202020204" pitchFamily="34" charset="0"/>
                <a:cs typeface="Arial" panose="020B0604020202020204" pitchFamily="34" charset="0"/>
              </a:rPr>
              <a:t>Part II. Presentation of our replicating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ABE01-A50E-E941-8B96-AA2B11AA9186}"/>
              </a:ext>
            </a:extLst>
          </p:cNvPr>
          <p:cNvSpPr txBox="1"/>
          <p:nvPr/>
        </p:nvSpPr>
        <p:spPr>
          <a:xfrm>
            <a:off x="1927952" y="3349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8A70EE-4614-FF48-A86D-5BA976B0E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07" y="4325638"/>
            <a:ext cx="1796585" cy="17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Research criticism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7FE6E-02A9-1543-A954-57E5BE27E65F}"/>
              </a:ext>
            </a:extLst>
          </p:cNvPr>
          <p:cNvSpPr txBox="1"/>
          <p:nvPr/>
        </p:nvSpPr>
        <p:spPr>
          <a:xfrm>
            <a:off x="1100610" y="1647020"/>
            <a:ext cx="1058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Calculation of forward discounts, on which currency choice is based each period, </a:t>
            </a:r>
            <a:r>
              <a:rPr lang="en-US" b="1" dirty="0">
                <a:solidFill>
                  <a:srgbClr val="2E5AA1"/>
                </a:solidFill>
              </a:rPr>
              <a:t>is not specified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6A9DF8F-F4CA-224C-9677-5D364218C9CB}"/>
              </a:ext>
            </a:extLst>
          </p:cNvPr>
          <p:cNvSpPr/>
          <p:nvPr/>
        </p:nvSpPr>
        <p:spPr>
          <a:xfrm>
            <a:off x="500622" y="1636796"/>
            <a:ext cx="434975" cy="435828"/>
          </a:xfrm>
          <a:prstGeom prst="ellipse">
            <a:avLst/>
          </a:prstGeom>
          <a:solidFill>
            <a:srgbClr val="205AA6"/>
          </a:solidFill>
          <a:ln>
            <a:solidFill>
              <a:srgbClr val="21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  <a:endParaRPr lang="ru-RU" sz="2000" b="1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96CBE91-FE88-4242-B231-2F6854405EA8}"/>
              </a:ext>
            </a:extLst>
          </p:cNvPr>
          <p:cNvSpPr/>
          <p:nvPr/>
        </p:nvSpPr>
        <p:spPr>
          <a:xfrm>
            <a:off x="503323" y="2356152"/>
            <a:ext cx="434975" cy="435828"/>
          </a:xfrm>
          <a:prstGeom prst="ellipse">
            <a:avLst/>
          </a:prstGeom>
          <a:solidFill>
            <a:srgbClr val="205AA6"/>
          </a:solidFill>
          <a:ln>
            <a:solidFill>
              <a:srgbClr val="215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33568-CEF4-DE4E-8722-9A88B456442C}"/>
              </a:ext>
            </a:extLst>
          </p:cNvPr>
          <p:cNvSpPr txBox="1"/>
          <p:nvPr/>
        </p:nvSpPr>
        <p:spPr>
          <a:xfrm>
            <a:off x="1100606" y="2389400"/>
            <a:ext cx="1058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/>
              <a:t>Choices of time period and range of currencies analyzed </a:t>
            </a:r>
            <a:r>
              <a:rPr lang="en-US" b="1" dirty="0">
                <a:solidFill>
                  <a:srgbClr val="2E5AA1"/>
                </a:solidFill>
              </a:rPr>
              <a:t>are not visual analysis</a:t>
            </a:r>
            <a:endParaRPr lang="ru-RU" b="1" dirty="0">
              <a:solidFill>
                <a:srgbClr val="2E5A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8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E3127D9-C7C7-432F-BC32-345896B7F9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E3127D9-C7C7-432F-BC32-345896B7F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93D6B7-D08E-4A2D-AF02-BAF92AF1D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04842"/>
            <a:ext cx="12192000" cy="1488571"/>
          </a:xfrm>
        </p:spPr>
        <p:txBody>
          <a:bodyPr vert="horz" anchor="ctr">
            <a:noAutofit/>
          </a:bodyPr>
          <a:lstStyle/>
          <a:p>
            <a:pPr>
              <a:lnSpc>
                <a:spcPts val="3500"/>
              </a:lnSpc>
            </a:pPr>
            <a:r>
              <a:rPr lang="en-US" sz="3600" b="1" dirty="0">
                <a:solidFill>
                  <a:srgbClr val="002A7E"/>
                </a:solidFill>
                <a:latin typeface="Arial" panose="020B0604020202020204" pitchFamily="34" charset="0"/>
                <a:ea typeface="Open Sans ExtraBold" panose="020B0604020202020204" pitchFamily="34" charset="0"/>
                <a:cs typeface="Arial" panose="020B0604020202020204" pitchFamily="34" charset="0"/>
              </a:rPr>
              <a:t>Thank you for attention!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ABE01-A50E-E941-8B96-AA2B11AA9186}"/>
              </a:ext>
            </a:extLst>
          </p:cNvPr>
          <p:cNvSpPr txBox="1"/>
          <p:nvPr/>
        </p:nvSpPr>
        <p:spPr>
          <a:xfrm>
            <a:off x="1927952" y="3349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499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E3127D9-C7C7-432F-BC32-345896B7F9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5077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93D6B7-D08E-4A2D-AF02-BAF92AF1D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34510"/>
            <a:ext cx="8764936" cy="1488571"/>
          </a:xfrm>
        </p:spPr>
        <p:txBody>
          <a:bodyPr vert="horz" anchor="ctr">
            <a:noAutofit/>
          </a:bodyPr>
          <a:lstStyle/>
          <a:p>
            <a:pPr algn="l">
              <a:lnSpc>
                <a:spcPts val="3500"/>
              </a:lnSpc>
            </a:pPr>
            <a:r>
              <a:rPr lang="en-US" sz="3600" b="1" dirty="0">
                <a:solidFill>
                  <a:srgbClr val="002A7E"/>
                </a:solidFill>
                <a:latin typeface="Arial" panose="020B0604020202020204" pitchFamily="34" charset="0"/>
                <a:ea typeface="Open Sans ExtraBold" panose="020B0604020202020204" pitchFamily="34" charset="0"/>
                <a:cs typeface="Arial" panose="020B0604020202020204" pitchFamily="34" charset="0"/>
              </a:rPr>
              <a:t>Can implied volatility predict returns on the currency carry trade?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9A6A7-0E11-4355-8BF6-88275C550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37" y="2649150"/>
            <a:ext cx="4306156" cy="1755872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Byzov Aleksei</a:t>
            </a:r>
            <a:b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Kusliaikin Aleksandr</a:t>
            </a:r>
            <a:b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Lozovoy Vladimir</a:t>
            </a:r>
          </a:p>
          <a:p>
            <a:pPr algn="l">
              <a:lnSpc>
                <a:spcPct val="150000"/>
              </a:lnSpc>
            </a:pPr>
            <a:endParaRPr lang="en-US" sz="28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93C3114-4EFA-4361-92AE-0AE1022015A9}"/>
              </a:ext>
            </a:extLst>
          </p:cNvPr>
          <p:cNvSpPr/>
          <p:nvPr/>
        </p:nvSpPr>
        <p:spPr>
          <a:xfrm>
            <a:off x="5121299" y="2392134"/>
            <a:ext cx="2364731" cy="2387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19FB29F6-2EEF-41D0-A67E-BA44094AA2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" b="22457"/>
          <a:stretch/>
        </p:blipFill>
        <p:spPr>
          <a:xfrm>
            <a:off x="5098995" y="2434661"/>
            <a:ext cx="2059454" cy="2059454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4A00F258-D916-46F2-9C66-CDFD786A2854}"/>
              </a:ext>
            </a:extLst>
          </p:cNvPr>
          <p:cNvSpPr txBox="1">
            <a:spLocks/>
          </p:cNvSpPr>
          <p:nvPr/>
        </p:nvSpPr>
        <p:spPr>
          <a:xfrm>
            <a:off x="483420" y="1662716"/>
            <a:ext cx="3674533" cy="469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Egbers T., </a:t>
            </a:r>
            <a:r>
              <a:rPr lang="en-US" sz="2800" dirty="0" err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Swinkels</a:t>
            </a:r>
            <a:r>
              <a:rPr lang="en-US" sz="2800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L.</a:t>
            </a:r>
          </a:p>
          <a:p>
            <a:pPr algn="l"/>
            <a:endParaRPr lang="en-US" sz="2800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C1897-4379-DA43-8976-5DCCF76A5FCE}"/>
              </a:ext>
            </a:extLst>
          </p:cNvPr>
          <p:cNvSpPr txBox="1"/>
          <p:nvPr/>
        </p:nvSpPr>
        <p:spPr>
          <a:xfrm>
            <a:off x="496337" y="2032227"/>
            <a:ext cx="5320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Journal of Banking &amp; Finance,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ABE01-A50E-E941-8B96-AA2B11AA9186}"/>
              </a:ext>
            </a:extLst>
          </p:cNvPr>
          <p:cNvSpPr txBox="1"/>
          <p:nvPr/>
        </p:nvSpPr>
        <p:spPr>
          <a:xfrm>
            <a:off x="1927952" y="3349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2" name="Freeform: Shape 13">
            <a:extLst>
              <a:ext uri="{FF2B5EF4-FFF2-40B4-BE49-F238E27FC236}">
                <a16:creationId xmlns:a16="http://schemas.microsoft.com/office/drawing/2014/main" id="{437A5859-CB0A-AF49-BCA7-4D7D0C302F22}"/>
              </a:ext>
            </a:extLst>
          </p:cNvPr>
          <p:cNvSpPr/>
          <p:nvPr/>
        </p:nvSpPr>
        <p:spPr>
          <a:xfrm flipH="1">
            <a:off x="1086244" y="488546"/>
            <a:ext cx="10609419" cy="5893204"/>
          </a:xfrm>
          <a:custGeom>
            <a:avLst/>
            <a:gdLst>
              <a:gd name="connsiteX0" fmla="*/ 677328 w 9624979"/>
              <a:gd name="connsiteY0" fmla="*/ 4249 h 5905499"/>
              <a:gd name="connsiteX1" fmla="*/ 623731 w 9624979"/>
              <a:gd name="connsiteY1" fmla="*/ 86782 h 5905499"/>
              <a:gd name="connsiteX2" fmla="*/ 9571382 w 9624979"/>
              <a:gd name="connsiteY2" fmla="*/ 5897454 h 5905499"/>
              <a:gd name="connsiteX3" fmla="*/ 9624979 w 9624979"/>
              <a:gd name="connsiteY3" fmla="*/ 5814921 h 5905499"/>
              <a:gd name="connsiteX4" fmla="*/ 0 w 9624979"/>
              <a:gd name="connsiteY4" fmla="*/ 0 h 5905499"/>
              <a:gd name="connsiteX5" fmla="*/ 0 w 9624979"/>
              <a:gd name="connsiteY5" fmla="*/ 5905499 h 5905499"/>
              <a:gd name="connsiteX6" fmla="*/ 9108622 w 9624979"/>
              <a:gd name="connsiteY6" fmla="*/ 5905499 h 59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24979" h="5905499">
                <a:moveTo>
                  <a:pt x="677328" y="4249"/>
                </a:moveTo>
                <a:lnTo>
                  <a:pt x="623731" y="86782"/>
                </a:lnTo>
                <a:lnTo>
                  <a:pt x="9571382" y="5897454"/>
                </a:lnTo>
                <a:lnTo>
                  <a:pt x="9624979" y="5814921"/>
                </a:lnTo>
                <a:close/>
                <a:moveTo>
                  <a:pt x="0" y="0"/>
                </a:moveTo>
                <a:lnTo>
                  <a:pt x="0" y="5905499"/>
                </a:lnTo>
                <a:lnTo>
                  <a:pt x="9108622" y="5905499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31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D9F40695-BBAB-8E46-B4FD-1B2D6E301D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" b="22457"/>
          <a:stretch/>
        </p:blipFill>
        <p:spPr>
          <a:xfrm>
            <a:off x="5132448" y="2434661"/>
            <a:ext cx="2059454" cy="2059454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6958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E3127D9-C7C7-432F-BC32-345896B7F9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E3127D9-C7C7-432F-BC32-345896B7F9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93D6B7-D08E-4A2D-AF02-BAF92AF1D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1702587"/>
            <a:ext cx="11233151" cy="1488571"/>
          </a:xfrm>
        </p:spPr>
        <p:txBody>
          <a:bodyPr vert="horz" anchor="ctr">
            <a:noAutofit/>
          </a:bodyPr>
          <a:lstStyle/>
          <a:p>
            <a:pPr>
              <a:lnSpc>
                <a:spcPts val="3500"/>
              </a:lnSpc>
            </a:pPr>
            <a:r>
              <a:rPr lang="en-US" sz="3600" b="1" dirty="0">
                <a:solidFill>
                  <a:srgbClr val="002A7E"/>
                </a:solidFill>
                <a:latin typeface="Arial" panose="020B0604020202020204" pitchFamily="34" charset="0"/>
                <a:ea typeface="Open Sans ExtraBold" panose="020B0604020202020204" pitchFamily="34" charset="0"/>
                <a:cs typeface="Arial" panose="020B0604020202020204" pitchFamily="34" charset="0"/>
              </a:rPr>
              <a:t>Part I. Presentation of original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ABE01-A50E-E941-8B96-AA2B11AA9186}"/>
              </a:ext>
            </a:extLst>
          </p:cNvPr>
          <p:cNvSpPr txBox="1"/>
          <p:nvPr/>
        </p:nvSpPr>
        <p:spPr>
          <a:xfrm>
            <a:off x="1927952" y="3349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E92DFA-DDE2-6947-833E-1307311A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08" y="4325638"/>
            <a:ext cx="1796585" cy="17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20EF07-4923-D642-84FB-C096E0AAD721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Relevance and general idea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881A81B-3E4E-8F4E-806C-5ECE8C6D86DB}"/>
              </a:ext>
            </a:extLst>
          </p:cNvPr>
          <p:cNvGrpSpPr/>
          <p:nvPr/>
        </p:nvGrpSpPr>
        <p:grpSpPr>
          <a:xfrm>
            <a:off x="1101564" y="2974027"/>
            <a:ext cx="10611011" cy="429975"/>
            <a:chOff x="1101564" y="3481051"/>
            <a:chExt cx="10611011" cy="429975"/>
          </a:xfrm>
        </p:grpSpPr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54B2E889-F59F-DD44-96F0-96E5F86F847A}"/>
                </a:ext>
              </a:extLst>
            </p:cNvPr>
            <p:cNvSpPr/>
            <p:nvPr/>
          </p:nvSpPr>
          <p:spPr>
            <a:xfrm>
              <a:off x="1101564" y="3481051"/>
              <a:ext cx="423081" cy="423081"/>
            </a:xfrm>
            <a:prstGeom prst="ellipse">
              <a:avLst/>
            </a:prstGeom>
            <a:solidFill>
              <a:srgbClr val="2E5AA1"/>
            </a:solidFill>
            <a:ln>
              <a:solidFill>
                <a:srgbClr val="2E5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  <a:endParaRPr lang="ru-RU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3CBFA3-B6AB-6948-97F6-D81A6FA6AA5B}"/>
                </a:ext>
              </a:extLst>
            </p:cNvPr>
            <p:cNvSpPr txBox="1"/>
            <p:nvPr/>
          </p:nvSpPr>
          <p:spPr>
            <a:xfrm>
              <a:off x="1524644" y="3510916"/>
              <a:ext cx="10187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Sharpe ratios of currency carry trade returns are similar to Sharpe ratios in equity market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4EE8D70-91D6-2344-9652-CACB8A44FF46}"/>
              </a:ext>
            </a:extLst>
          </p:cNvPr>
          <p:cNvSpPr txBox="1"/>
          <p:nvPr/>
        </p:nvSpPr>
        <p:spPr>
          <a:xfrm>
            <a:off x="368489" y="2400606"/>
            <a:ext cx="290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Existing understanding:</a:t>
            </a:r>
            <a:endParaRPr lang="ru-RU" sz="2000" b="1" dirty="0"/>
          </a:p>
        </p:txBody>
      </p: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B8EEFA8-141B-194F-A9E7-12327B0C4B8B}"/>
              </a:ext>
            </a:extLst>
          </p:cNvPr>
          <p:cNvGrpSpPr/>
          <p:nvPr/>
        </p:nvGrpSpPr>
        <p:grpSpPr>
          <a:xfrm>
            <a:off x="1101564" y="3570419"/>
            <a:ext cx="9988872" cy="429975"/>
            <a:chOff x="511791" y="3005919"/>
            <a:chExt cx="9988872" cy="429975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9996858F-7CBD-A74D-A370-6F03DA3B6565}"/>
                </a:ext>
              </a:extLst>
            </p:cNvPr>
            <p:cNvSpPr/>
            <p:nvPr/>
          </p:nvSpPr>
          <p:spPr>
            <a:xfrm>
              <a:off x="511791" y="3005919"/>
              <a:ext cx="423081" cy="423081"/>
            </a:xfrm>
            <a:prstGeom prst="ellipse">
              <a:avLst/>
            </a:prstGeom>
            <a:solidFill>
              <a:srgbClr val="2E5AA1"/>
            </a:solidFill>
            <a:ln>
              <a:solidFill>
                <a:srgbClr val="2E5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  <a:endParaRPr lang="ru-RU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72EB69F-90CB-1947-80AB-6B01A964284B}"/>
                </a:ext>
              </a:extLst>
            </p:cNvPr>
            <p:cNvSpPr txBox="1"/>
            <p:nvPr/>
          </p:nvSpPr>
          <p:spPr>
            <a:xfrm>
              <a:off x="934871" y="3035784"/>
              <a:ext cx="9565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Exchange rates of investment currencies </a:t>
              </a:r>
              <a:r>
                <a:rPr lang="ru-RU" sz="2000" dirty="0">
                  <a:latin typeface="Arial" panose="020B0604020202020204" pitchFamily="34" charset="0"/>
                  <a:cs typeface="Arial" panose="020B0604020202020204" pitchFamily="34" charset="0"/>
                </a:rPr>
                <a:t>«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go up by stairs and down by elevator</a:t>
              </a:r>
              <a:r>
                <a:rPr lang="ru-RU" sz="2000" dirty="0">
                  <a:latin typeface="Arial" panose="020B0604020202020204" pitchFamily="34" charset="0"/>
                  <a:cs typeface="Arial" panose="020B0604020202020204" pitchFamily="34" charset="0"/>
                </a:rPr>
                <a:t>»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DCD2D8AA-FC73-DD44-B2F3-2454EF4C7DA1}"/>
              </a:ext>
            </a:extLst>
          </p:cNvPr>
          <p:cNvGrpSpPr/>
          <p:nvPr/>
        </p:nvGrpSpPr>
        <p:grpSpPr>
          <a:xfrm>
            <a:off x="1101563" y="5423418"/>
            <a:ext cx="9988873" cy="429975"/>
            <a:chOff x="481438" y="3005919"/>
            <a:chExt cx="9988873" cy="429975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D5767ACD-548E-BC43-A7B4-643A913FAA11}"/>
                </a:ext>
              </a:extLst>
            </p:cNvPr>
            <p:cNvSpPr/>
            <p:nvPr/>
          </p:nvSpPr>
          <p:spPr>
            <a:xfrm>
              <a:off x="481438" y="3005919"/>
              <a:ext cx="423081" cy="423081"/>
            </a:xfrm>
            <a:prstGeom prst="ellipse">
              <a:avLst/>
            </a:prstGeom>
            <a:solidFill>
              <a:srgbClr val="205AA6"/>
            </a:solidFill>
            <a:ln>
              <a:solidFill>
                <a:srgbClr val="215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  <a:endParaRPr lang="ru-RU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379A5F0-6ED9-8C43-9539-814305BFF3D4}"/>
                </a:ext>
              </a:extLst>
            </p:cNvPr>
            <p:cNvSpPr txBox="1"/>
            <p:nvPr/>
          </p:nvSpPr>
          <p:spPr>
            <a:xfrm>
              <a:off x="934871" y="3035784"/>
              <a:ext cx="9535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Trial to explain optimal timing for currency carry strategy based on implied volatility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2EE8D8A-701F-8D4C-BDE5-63DBC3CB3927}"/>
              </a:ext>
            </a:extLst>
          </p:cNvPr>
          <p:cNvSpPr txBox="1"/>
          <p:nvPr/>
        </p:nvSpPr>
        <p:spPr>
          <a:xfrm>
            <a:off x="398841" y="4909500"/>
            <a:ext cx="4301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Contributions of considered research:</a:t>
            </a:r>
            <a:endParaRPr lang="ru-RU" sz="2000" b="1" dirty="0"/>
          </a:p>
        </p:txBody>
      </p: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5B08E7A-9A2D-334C-9266-A192410ED93C}"/>
              </a:ext>
            </a:extLst>
          </p:cNvPr>
          <p:cNvGrpSpPr/>
          <p:nvPr/>
        </p:nvGrpSpPr>
        <p:grpSpPr>
          <a:xfrm>
            <a:off x="1101562" y="6019810"/>
            <a:ext cx="9069077" cy="429975"/>
            <a:chOff x="481437" y="3005919"/>
            <a:chExt cx="9069077" cy="429975"/>
          </a:xfrm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DD18182-A537-4C4C-A721-E5CBC2228296}"/>
                </a:ext>
              </a:extLst>
            </p:cNvPr>
            <p:cNvSpPr/>
            <p:nvPr/>
          </p:nvSpPr>
          <p:spPr>
            <a:xfrm>
              <a:off x="481437" y="3005919"/>
              <a:ext cx="423081" cy="423081"/>
            </a:xfrm>
            <a:prstGeom prst="ellipse">
              <a:avLst/>
            </a:prstGeom>
            <a:solidFill>
              <a:srgbClr val="205AA6"/>
            </a:solidFill>
            <a:ln>
              <a:solidFill>
                <a:srgbClr val="215A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  <a:endParaRPr lang="ru-RU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16D1F51-BAFA-0C44-AD2C-3B418EF4D256}"/>
                </a:ext>
              </a:extLst>
            </p:cNvPr>
            <p:cNvSpPr txBox="1"/>
            <p:nvPr/>
          </p:nvSpPr>
          <p:spPr>
            <a:xfrm>
              <a:off x="934871" y="3035784"/>
              <a:ext cx="8615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Additional empirical testing of UIRP concept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442A0EC8-C517-A946-9E85-8BFF6A351DB9}"/>
              </a:ext>
            </a:extLst>
          </p:cNvPr>
          <p:cNvCxnSpPr>
            <a:cxnSpLocks/>
          </p:cNvCxnSpPr>
          <p:nvPr/>
        </p:nvCxnSpPr>
        <p:spPr>
          <a:xfrm>
            <a:off x="477671" y="4817707"/>
            <a:ext cx="112321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979FF1-F501-AA44-80F4-F2B639F22E1E}"/>
              </a:ext>
            </a:extLst>
          </p:cNvPr>
          <p:cNvSpPr txBox="1"/>
          <p:nvPr/>
        </p:nvSpPr>
        <p:spPr>
          <a:xfrm>
            <a:off x="409938" y="1442649"/>
            <a:ext cx="11494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Currency carry trade – </a:t>
            </a:r>
            <a:r>
              <a:rPr lang="en-US" sz="2000" dirty="0"/>
              <a:t>currency investment strategy, presuming taking long positions in high-yield currencies and taking the simultaneous short positions in low-yield ones  </a:t>
            </a:r>
            <a:endParaRPr lang="ru-RU" sz="2000" dirty="0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BCA556F-D3E0-D54D-86B1-DC1CBC0F39C4}"/>
              </a:ext>
            </a:extLst>
          </p:cNvPr>
          <p:cNvGrpSpPr/>
          <p:nvPr/>
        </p:nvGrpSpPr>
        <p:grpSpPr>
          <a:xfrm>
            <a:off x="1101564" y="4135270"/>
            <a:ext cx="9988872" cy="429975"/>
            <a:chOff x="511791" y="3005919"/>
            <a:chExt cx="9988872" cy="429975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19310DA9-8924-A249-86FA-94151D3CC501}"/>
                </a:ext>
              </a:extLst>
            </p:cNvPr>
            <p:cNvSpPr/>
            <p:nvPr/>
          </p:nvSpPr>
          <p:spPr>
            <a:xfrm>
              <a:off x="511791" y="3005919"/>
              <a:ext cx="423081" cy="423081"/>
            </a:xfrm>
            <a:prstGeom prst="ellipse">
              <a:avLst/>
            </a:prstGeom>
            <a:solidFill>
              <a:srgbClr val="2E5AA1"/>
            </a:solidFill>
            <a:ln>
              <a:solidFill>
                <a:srgbClr val="2E5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  <a:endParaRPr lang="ru-RU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1C6AF4-9F85-524F-AE8F-7522EDA3CFBD}"/>
                </a:ext>
              </a:extLst>
            </p:cNvPr>
            <p:cNvSpPr txBox="1"/>
            <p:nvPr/>
          </p:nvSpPr>
          <p:spPr>
            <a:xfrm>
              <a:off x="934871" y="3035784"/>
              <a:ext cx="9565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UIRP does not hold in short-term but approximately holds in long-term period</a:t>
              </a:r>
              <a:endParaRPr lang="ru-RU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3FDCA603-E72C-BF44-BA32-1545DBF4C38F}"/>
              </a:ext>
            </a:extLst>
          </p:cNvPr>
          <p:cNvCxnSpPr>
            <a:cxnSpLocks/>
          </p:cNvCxnSpPr>
          <p:nvPr/>
        </p:nvCxnSpPr>
        <p:spPr>
          <a:xfrm>
            <a:off x="477671" y="2279459"/>
            <a:ext cx="1123210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35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E424D-FB15-AD41-90FB-E40927EB42E9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Literature review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C8B2BE-B52C-4773-9296-A67CD3C9D596}"/>
              </a:ext>
            </a:extLst>
          </p:cNvPr>
          <p:cNvSpPr>
            <a:spLocks noChangeAspect="1"/>
          </p:cNvSpPr>
          <p:nvPr/>
        </p:nvSpPr>
        <p:spPr>
          <a:xfrm>
            <a:off x="5168168" y="3555386"/>
            <a:ext cx="1816530" cy="1818000"/>
          </a:xfrm>
          <a:prstGeom prst="ellipse">
            <a:avLst/>
          </a:prstGeom>
          <a:gradFill flip="none" rotWithShape="1">
            <a:gsLst>
              <a:gs pos="100000">
                <a:srgbClr val="0383C9"/>
              </a:gs>
              <a:gs pos="100000">
                <a:schemeClr val="accent3"/>
              </a:gs>
              <a:gs pos="100000">
                <a:schemeClr val="accent1">
                  <a:shade val="67500"/>
                  <a:satMod val="115000"/>
                  <a:lumMod val="84000"/>
                  <a:lumOff val="16000"/>
                </a:schemeClr>
              </a:gs>
              <a:gs pos="49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50" dirty="0"/>
              <a:t>Egbers T., </a:t>
            </a:r>
            <a:r>
              <a:rPr lang="en-US" sz="1850" dirty="0" err="1"/>
              <a:t>Swinkels</a:t>
            </a:r>
            <a:r>
              <a:rPr lang="en-US" sz="1850" dirty="0"/>
              <a:t> L.</a:t>
            </a:r>
          </a:p>
          <a:p>
            <a:pPr algn="ctr"/>
            <a:r>
              <a:rPr lang="en-US" sz="1850" dirty="0"/>
              <a:t>2015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D8E796-6C87-4CF8-A6EC-CAF9765ADCA9}"/>
              </a:ext>
            </a:extLst>
          </p:cNvPr>
          <p:cNvSpPr/>
          <p:nvPr/>
        </p:nvSpPr>
        <p:spPr>
          <a:xfrm>
            <a:off x="4318399" y="2706352"/>
            <a:ext cx="3516069" cy="3516069"/>
          </a:xfrm>
          <a:prstGeom prst="ellipse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CA81F8-ED07-4775-A8CD-2BC6CD426432}"/>
              </a:ext>
            </a:extLst>
          </p:cNvPr>
          <p:cNvSpPr/>
          <p:nvPr/>
        </p:nvSpPr>
        <p:spPr>
          <a:xfrm>
            <a:off x="4676258" y="3064211"/>
            <a:ext cx="2800350" cy="2800350"/>
          </a:xfrm>
          <a:prstGeom prst="ellipse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CFD206-22D3-459C-9461-C68E11337739}"/>
              </a:ext>
            </a:extLst>
          </p:cNvPr>
          <p:cNvSpPr/>
          <p:nvPr/>
        </p:nvSpPr>
        <p:spPr>
          <a:xfrm>
            <a:off x="5502000" y="2112351"/>
            <a:ext cx="1188000" cy="118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  <a:effectLst>
            <a:outerShdw blurRad="63500" sx="120000" sy="12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E32C08-A95C-474E-8433-7FE24E99E59D}"/>
              </a:ext>
            </a:extLst>
          </p:cNvPr>
          <p:cNvSpPr/>
          <p:nvPr/>
        </p:nvSpPr>
        <p:spPr>
          <a:xfrm>
            <a:off x="3733866" y="4566849"/>
            <a:ext cx="1188000" cy="118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  <a:effectLst>
            <a:outerShdw blurRad="63500" sx="120000" sy="12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D0B656-D74E-4611-95E3-86BBB79B04B3}"/>
              </a:ext>
            </a:extLst>
          </p:cNvPr>
          <p:cNvSpPr/>
          <p:nvPr/>
        </p:nvSpPr>
        <p:spPr>
          <a:xfrm>
            <a:off x="7263548" y="4566849"/>
            <a:ext cx="1188000" cy="1188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  <a:effectLst>
            <a:outerShdw blurRad="63500" sx="120000" sy="12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D76AD6-5AA2-4BE6-9046-4E447DDEC3B1}"/>
              </a:ext>
            </a:extLst>
          </p:cNvPr>
          <p:cNvSpPr/>
          <p:nvPr/>
        </p:nvSpPr>
        <p:spPr>
          <a:xfrm>
            <a:off x="5657850" y="2268201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sx="105000" sy="10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8F7E438-DB01-4E6F-BDEA-8D5AB82129D3}"/>
              </a:ext>
            </a:extLst>
          </p:cNvPr>
          <p:cNvSpPr/>
          <p:nvPr/>
        </p:nvSpPr>
        <p:spPr>
          <a:xfrm>
            <a:off x="3889716" y="4722699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sx="105000" sy="10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24B0A2-9E64-48B8-977C-88E2B32BCB65}"/>
              </a:ext>
            </a:extLst>
          </p:cNvPr>
          <p:cNvSpPr/>
          <p:nvPr/>
        </p:nvSpPr>
        <p:spPr>
          <a:xfrm>
            <a:off x="7419398" y="4722699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sx="105000" sy="10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2AD7A-C6C6-4E4A-957B-4F65DAA1B897}"/>
              </a:ext>
            </a:extLst>
          </p:cNvPr>
          <p:cNvSpPr txBox="1"/>
          <p:nvPr/>
        </p:nvSpPr>
        <p:spPr>
          <a:xfrm>
            <a:off x="3007254" y="1354170"/>
            <a:ext cx="648684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solidFill>
                  <a:srgbClr val="002060"/>
                </a:solidFill>
              </a:rPr>
              <a:t>Trials to explain currency carry trade through implied volatility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5AB01-E3FE-4675-946A-7708FCFB1A52}"/>
              </a:ext>
            </a:extLst>
          </p:cNvPr>
          <p:cNvSpPr txBox="1"/>
          <p:nvPr/>
        </p:nvSpPr>
        <p:spPr>
          <a:xfrm>
            <a:off x="708512" y="4667975"/>
            <a:ext cx="320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900" b="1" dirty="0">
                <a:solidFill>
                  <a:srgbClr val="002060"/>
                </a:solidFill>
              </a:rPr>
              <a:t>Empirical literature on the UIRP puzzle findings</a:t>
            </a:r>
          </a:p>
          <a:p>
            <a:pPr>
              <a:spcBef>
                <a:spcPts val="600"/>
              </a:spcBef>
            </a:pPr>
            <a:r>
              <a:rPr lang="en-US" dirty="0"/>
              <a:t>Chinn (2004);</a:t>
            </a:r>
          </a:p>
          <a:p>
            <a:r>
              <a:rPr lang="en-US" dirty="0"/>
              <a:t>Chinn (2011); </a:t>
            </a:r>
            <a:br>
              <a:rPr lang="en-US" dirty="0"/>
            </a:br>
            <a:r>
              <a:rPr lang="en-US" dirty="0"/>
              <a:t>Chinn (2013);</a:t>
            </a:r>
          </a:p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01A8F9-3FC8-4863-AB5C-454B0D12F8D9}"/>
              </a:ext>
            </a:extLst>
          </p:cNvPr>
          <p:cNvSpPr txBox="1"/>
          <p:nvPr/>
        </p:nvSpPr>
        <p:spPr>
          <a:xfrm>
            <a:off x="8675728" y="4665434"/>
            <a:ext cx="31381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900" b="1" dirty="0">
                <a:solidFill>
                  <a:srgbClr val="002060"/>
                </a:solidFill>
              </a:rPr>
              <a:t>Attempts to explain currency carry trade returns</a:t>
            </a:r>
          </a:p>
          <a:p>
            <a:pPr>
              <a:spcBef>
                <a:spcPts val="600"/>
              </a:spcBef>
            </a:pPr>
            <a:r>
              <a:rPr lang="en-US" dirty="0"/>
              <a:t>Burnside (2012); </a:t>
            </a:r>
            <a:br>
              <a:rPr lang="en-US" dirty="0"/>
            </a:br>
            <a:r>
              <a:rPr lang="en-US" dirty="0" err="1"/>
              <a:t>Dobrynskaya</a:t>
            </a:r>
            <a:r>
              <a:rPr lang="en-US" dirty="0"/>
              <a:t> (2014); </a:t>
            </a:r>
            <a:br>
              <a:rPr lang="en-US" dirty="0"/>
            </a:br>
            <a:r>
              <a:rPr lang="en-US" dirty="0" err="1"/>
              <a:t>Aloosh</a:t>
            </a:r>
            <a:r>
              <a:rPr lang="en-US" dirty="0"/>
              <a:t> (2015);</a:t>
            </a:r>
          </a:p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35" name="Picture 34" descr="Shape&#10;&#10;Description automatically generated with low confidence">
            <a:extLst>
              <a:ext uri="{FF2B5EF4-FFF2-40B4-BE49-F238E27FC236}">
                <a16:creationId xmlns:a16="http://schemas.microsoft.com/office/drawing/2014/main" id="{A788FAF5-0336-4CB4-91BA-2A684E84E0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86" y="4843487"/>
            <a:ext cx="634725" cy="634725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4AA4DDC-691D-4321-9C77-D97C063619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38" y="4868121"/>
            <a:ext cx="585457" cy="585457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2E6F8735-9EBB-41E4-9493-75A209552A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48" y="2326299"/>
            <a:ext cx="760104" cy="76010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3FCF348-E878-EF47-BAA8-B0EC49D2E0D4}"/>
              </a:ext>
            </a:extLst>
          </p:cNvPr>
          <p:cNvSpPr/>
          <p:nvPr/>
        </p:nvSpPr>
        <p:spPr>
          <a:xfrm>
            <a:off x="4249216" y="1629391"/>
            <a:ext cx="388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 err="1"/>
              <a:t>Brière</a:t>
            </a:r>
            <a:r>
              <a:rPr lang="en" dirty="0"/>
              <a:t> and </a:t>
            </a:r>
            <a:r>
              <a:rPr lang="en" dirty="0" err="1"/>
              <a:t>Drut</a:t>
            </a:r>
            <a:r>
              <a:rPr lang="en" dirty="0"/>
              <a:t> (2009)</a:t>
            </a:r>
            <a:r>
              <a:rPr lang="en-US" dirty="0"/>
              <a:t>; </a:t>
            </a:r>
            <a:r>
              <a:rPr lang="en" dirty="0" err="1"/>
              <a:t>Ilmanen</a:t>
            </a:r>
            <a:r>
              <a:rPr lang="en" dirty="0"/>
              <a:t> (2011)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99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20EF07-4923-D642-84FB-C096E0AAD721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Group 1">
            <a:extLst>
              <a:ext uri="{FF2B5EF4-FFF2-40B4-BE49-F238E27FC236}">
                <a16:creationId xmlns:a16="http://schemas.microsoft.com/office/drawing/2014/main" id="{06E0A695-1199-174A-BF40-1D2CC4F201C0}"/>
              </a:ext>
            </a:extLst>
          </p:cNvPr>
          <p:cNvGrpSpPr>
            <a:grpSpLocks noChangeAspect="1"/>
          </p:cNvGrpSpPr>
          <p:nvPr/>
        </p:nvGrpSpPr>
        <p:grpSpPr>
          <a:xfrm>
            <a:off x="479425" y="1514256"/>
            <a:ext cx="10650097" cy="888308"/>
            <a:chOff x="1101564" y="3481051"/>
            <a:chExt cx="10625032" cy="1040839"/>
          </a:xfrm>
        </p:grpSpPr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6B1A66C4-CBAC-314A-9FF9-303378AB35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1564" y="3481051"/>
              <a:ext cx="359153" cy="423081"/>
            </a:xfrm>
            <a:prstGeom prst="ellipse">
              <a:avLst/>
            </a:prstGeom>
            <a:solidFill>
              <a:srgbClr val="1F5A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sz="17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8F0808-B3D6-2247-AE5C-3FD1531B83F8}"/>
                </a:ext>
              </a:extLst>
            </p:cNvPr>
            <p:cNvSpPr txBox="1"/>
            <p:nvPr/>
          </p:nvSpPr>
          <p:spPr>
            <a:xfrm>
              <a:off x="1524644" y="3494110"/>
              <a:ext cx="10201952" cy="1027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By default, each period carry trade is realized: </a:t>
              </a:r>
            </a:p>
            <a:p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	– equally-weighted portfolio of 3 currencies with the highest FDs is </a:t>
              </a:r>
              <a:r>
                <a:rPr lang="en-US" sz="1700" b="1" dirty="0">
                  <a:solidFill>
                    <a:srgbClr val="2E5A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purchased</a:t>
              </a:r>
            </a:p>
            <a:p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	– equally-weighted portfolio of 3 currencies with the lowest FDs is </a:t>
              </a:r>
              <a:r>
                <a:rPr lang="en-US" sz="1700" b="1" dirty="0">
                  <a:solidFill>
                    <a:srgbClr val="2E5A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sold</a:t>
              </a:r>
              <a:r>
                <a:rPr lang="en-US" sz="17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ru-RU" sz="17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0C1D183-99BF-F74B-8F3B-971CA61CF218}"/>
              </a:ext>
            </a:extLst>
          </p:cNvPr>
          <p:cNvGrpSpPr/>
          <p:nvPr/>
        </p:nvGrpSpPr>
        <p:grpSpPr>
          <a:xfrm>
            <a:off x="479425" y="5358717"/>
            <a:ext cx="11212442" cy="811529"/>
            <a:chOff x="479425" y="3887145"/>
            <a:chExt cx="11212442" cy="81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B61E847-ECD4-F748-BFB9-57BA18DD96D4}"/>
                    </a:ext>
                  </a:extLst>
                </p:cNvPr>
                <p:cNvSpPr txBox="1"/>
                <p:nvPr/>
              </p:nvSpPr>
              <p:spPr>
                <a:xfrm>
                  <a:off x="1562252" y="4286219"/>
                  <a:ext cx="6583221" cy="3363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𝐸𝑥𝑐𝑒𝑠𝑠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𝑟𝑒𝑡𝑢𝑟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𝐶𝑎𝑟𝑟𝑦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𝑑𝑦𝑛𝑎𝑚𝑖𝑐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𝐸𝑥𝑐𝑒𝑠𝑠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𝑟𝑒𝑡𝑢𝑟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𝐶𝑎𝑟𝑟𝑦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𝑆𝑖𝑔𝑛𝑎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B61E847-ECD4-F748-BFB9-57BA18DD9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252" y="4286219"/>
                  <a:ext cx="6583221" cy="336311"/>
                </a:xfrm>
                <a:prstGeom prst="rect">
                  <a:avLst/>
                </a:prstGeom>
                <a:blipFill>
                  <a:blip r:embed="rId2"/>
                  <a:stretch>
                    <a:fillRect t="-3571" b="-25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1">
              <a:extLst>
                <a:ext uri="{FF2B5EF4-FFF2-40B4-BE49-F238E27FC236}">
                  <a16:creationId xmlns:a16="http://schemas.microsoft.com/office/drawing/2014/main" id="{7AC925F8-1293-A741-9584-C9B85314F7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9425" y="3887145"/>
              <a:ext cx="9091694" cy="365088"/>
              <a:chOff x="1101564" y="3481051"/>
              <a:chExt cx="9070296" cy="427777"/>
            </a:xfrm>
          </p:grpSpPr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id="{FAFFC4EF-956E-0E49-A8D3-C8F73866DB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1564" y="3481051"/>
                <a:ext cx="359153" cy="423081"/>
              </a:xfrm>
              <a:prstGeom prst="ellipse">
                <a:avLst/>
              </a:prstGeom>
              <a:solidFill>
                <a:srgbClr val="1F5A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ru-RU" sz="1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F955D8-E7E8-BB4D-AF30-80C4D870E3CD}"/>
                  </a:ext>
                </a:extLst>
              </p:cNvPr>
              <p:cNvSpPr txBox="1"/>
              <p:nvPr/>
            </p:nvSpPr>
            <p:spPr>
              <a:xfrm>
                <a:off x="1524644" y="3494110"/>
                <a:ext cx="8647216" cy="414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Thus, excess return on the strategy may be specified as:</a:t>
                </a:r>
                <a:endParaRPr lang="ru-RU" sz="1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B61CA3AC-BD3E-E44A-9143-306137B68F5D}"/>
                </a:ext>
              </a:extLst>
            </p:cNvPr>
            <p:cNvSpPr/>
            <p:nvPr/>
          </p:nvSpPr>
          <p:spPr>
            <a:xfrm>
              <a:off x="1842972" y="4235115"/>
              <a:ext cx="9848895" cy="463559"/>
            </a:xfrm>
            <a:prstGeom prst="rect">
              <a:avLst/>
            </a:prstGeom>
            <a:noFill/>
            <a:ln>
              <a:solidFill>
                <a:srgbClr val="2E5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2AA7AD55-1EE2-BF42-8239-14CB9811C916}"/>
              </a:ext>
            </a:extLst>
          </p:cNvPr>
          <p:cNvCxnSpPr>
            <a:cxnSpLocks/>
          </p:cNvCxnSpPr>
          <p:nvPr/>
        </p:nvCxnSpPr>
        <p:spPr>
          <a:xfrm>
            <a:off x="491067" y="6381750"/>
            <a:ext cx="1121871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68655ED6-0C7B-2C4C-94C5-EF85C3FA4914}"/>
              </a:ext>
            </a:extLst>
          </p:cNvPr>
          <p:cNvSpPr/>
          <p:nvPr/>
        </p:nvSpPr>
        <p:spPr>
          <a:xfrm>
            <a:off x="419465" y="6414475"/>
            <a:ext cx="9748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</a:t>
            </a:r>
            <a:r>
              <a:rPr lang="en-US" sz="1400" dirty="0" err="1"/>
              <a:t>Threshholds</a:t>
            </a:r>
            <a:r>
              <a:rPr lang="en-US" sz="1400" dirty="0"/>
              <a:t> for particular implied volatilities and changes in them are determined dynamically using expanding window approach</a:t>
            </a:r>
            <a:endParaRPr lang="ru-RU" sz="1400" dirty="0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5C4339B2-9681-FA44-A138-28E8ADE03752}"/>
              </a:ext>
            </a:extLst>
          </p:cNvPr>
          <p:cNvSpPr/>
          <p:nvPr/>
        </p:nvSpPr>
        <p:spPr>
          <a:xfrm>
            <a:off x="1860882" y="4169866"/>
            <a:ext cx="9848895" cy="1043818"/>
          </a:xfrm>
          <a:prstGeom prst="rect">
            <a:avLst/>
          </a:prstGeom>
          <a:noFill/>
          <a:ln>
            <a:solidFill>
              <a:srgbClr val="2E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5ED467F-F17E-6A48-939C-1912D339D9D4}"/>
              </a:ext>
            </a:extLst>
          </p:cNvPr>
          <p:cNvGrpSpPr/>
          <p:nvPr/>
        </p:nvGrpSpPr>
        <p:grpSpPr>
          <a:xfrm>
            <a:off x="472026" y="2555269"/>
            <a:ext cx="11237751" cy="2650743"/>
            <a:chOff x="472026" y="2603443"/>
            <a:chExt cx="11237751" cy="2650743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8D49D18F-04A6-184D-B3CF-8CDB5B412A19}"/>
                </a:ext>
              </a:extLst>
            </p:cNvPr>
            <p:cNvGrpSpPr/>
            <p:nvPr/>
          </p:nvGrpSpPr>
          <p:grpSpPr>
            <a:xfrm>
              <a:off x="472026" y="2603443"/>
              <a:ext cx="11237751" cy="1167260"/>
              <a:chOff x="472026" y="2892225"/>
              <a:chExt cx="11237751" cy="116726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E3F073E-B1F7-4009-B474-7214686AB3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2026" y="2892225"/>
                <a:ext cx="9091694" cy="365088"/>
                <a:chOff x="1101564" y="3481051"/>
                <a:chExt cx="9070296" cy="427777"/>
              </a:xfrm>
            </p:grpSpPr>
            <p:sp>
              <p:nvSpPr>
                <p:cNvPr id="45" name="Овал 44">
                  <a:extLst>
                    <a:ext uri="{FF2B5EF4-FFF2-40B4-BE49-F238E27FC236}">
                      <a16:creationId xmlns:a16="http://schemas.microsoft.com/office/drawing/2014/main" id="{54B2E889-F59F-DD44-96F0-96E5F86F84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1564" y="3481051"/>
                  <a:ext cx="359153" cy="423081"/>
                </a:xfrm>
                <a:prstGeom prst="ellipse">
                  <a:avLst/>
                </a:prstGeom>
                <a:solidFill>
                  <a:srgbClr val="1F5A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ru-RU" sz="1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3CBFA3-B6AB-6948-97F6-D81A6FA6AA5B}"/>
                    </a:ext>
                  </a:extLst>
                </p:cNvPr>
                <p:cNvSpPr txBox="1"/>
                <p:nvPr/>
              </p:nvSpPr>
              <p:spPr>
                <a:xfrm>
                  <a:off x="1524644" y="3494110"/>
                  <a:ext cx="8647216" cy="414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Carry trades are stopped when volatility-driven signals prescribe (when </a:t>
                  </a:r>
                  <a:r>
                    <a:rPr lang="en-US" sz="1700" b="1" dirty="0">
                      <a:solidFill>
                        <a:srgbClr val="2E5AA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Signal = 1</a:t>
                  </a:r>
                  <a:r>
                    <a:rPr lang="en-US" sz="1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)*: </a:t>
                  </a:r>
                  <a:endParaRPr lang="ru-RU" sz="17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4D7C3E16-DE70-3445-9589-E8CC516FF414}"/>
                      </a:ext>
                    </a:extLst>
                  </p:cNvPr>
                  <p:cNvSpPr/>
                  <p:nvPr/>
                </p:nvSpPr>
                <p:spPr>
                  <a:xfrm>
                    <a:off x="1847114" y="3349291"/>
                    <a:ext cx="6769482" cy="71019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𝑆𝑖𝑔𝑛𝑎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=</a:t>
                    </a:r>
                    <a14:m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1   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𝑉𝐼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𝑡h𝑟𝑒𝑠hh𝑜𝑙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𝑜𝑟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𝑠𝑎𝑚𝑒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𝑉𝐼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𝑡h𝑟𝑒𝑠hh𝑜𝑙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𝑜𝑟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𝑠𝑎𝑚𝑒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𝑉𝑋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3" name="Прямоугольник 2">
                    <a:extLst>
                      <a:ext uri="{FF2B5EF4-FFF2-40B4-BE49-F238E27FC236}">
                        <a16:creationId xmlns:a16="http://schemas.microsoft.com/office/drawing/2014/main" id="{4D7C3E16-DE70-3445-9589-E8CC516FF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114" y="3349291"/>
                    <a:ext cx="6769482" cy="71019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09" t="-189474" b="-277193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D88DF66-E343-AA41-9A4F-96798A7A162B}"/>
                  </a:ext>
                </a:extLst>
              </p:cNvPr>
              <p:cNvSpPr/>
              <p:nvPr/>
            </p:nvSpPr>
            <p:spPr>
              <a:xfrm>
                <a:off x="1860882" y="3371563"/>
                <a:ext cx="9848895" cy="639398"/>
              </a:xfrm>
              <a:prstGeom prst="rect">
                <a:avLst/>
              </a:prstGeom>
              <a:noFill/>
              <a:ln>
                <a:solidFill>
                  <a:srgbClr val="2E5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04843F7F-A721-DA49-A628-D8648AD36DA8}"/>
                    </a:ext>
                  </a:extLst>
                </p:cNvPr>
                <p:cNvSpPr/>
                <p:nvPr/>
              </p:nvSpPr>
              <p:spPr>
                <a:xfrm>
                  <a:off x="1842972" y="4136188"/>
                  <a:ext cx="8721618" cy="11179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𝑆𝑖𝑔𝑛𝑎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dirty="0"/>
                    <a:t>=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𝑉𝐼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sup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𝑉𝐼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𝑡h𝑟𝑒𝑠hh𝑜𝑙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𝑡h𝑟𝑒𝑠hh𝑜𝑙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𝑉𝐼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sup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𝑉𝐼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nary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𝑡h𝑟𝑒𝑠hh𝑜𝑙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𝑉𝑋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𝑡h𝑟𝑒𝑠hh𝑜𝑙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eqArr>
                        </m:e>
                      </m:d>
                    </m:oMath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82" name="Прямоугольник 81">
                  <a:extLst>
                    <a:ext uri="{FF2B5EF4-FFF2-40B4-BE49-F238E27FC236}">
                      <a16:creationId xmlns:a16="http://schemas.microsoft.com/office/drawing/2014/main" id="{04843F7F-A721-DA49-A628-D8648AD36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972" y="4136188"/>
                  <a:ext cx="8721618" cy="1117998"/>
                </a:xfrm>
                <a:prstGeom prst="rect">
                  <a:avLst/>
                </a:prstGeom>
                <a:blipFill>
                  <a:blip r:embed="rId4"/>
                  <a:stretch>
                    <a:fillRect l="-11337" t="-208989" b="-2966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73C22A61-3B61-F849-B674-73C5EB5C6024}"/>
                </a:ext>
              </a:extLst>
            </p:cNvPr>
            <p:cNvSpPr/>
            <p:nvPr/>
          </p:nvSpPr>
          <p:spPr>
            <a:xfrm>
              <a:off x="903503" y="3773696"/>
              <a:ext cx="3365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2E5A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(in case of volatility deltas):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67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90" y="532263"/>
            <a:ext cx="5882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used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3D521D2-7490-4744-85FD-AD497E3A84C9}"/>
              </a:ext>
            </a:extLst>
          </p:cNvPr>
          <p:cNvCxnSpPr>
            <a:cxnSpLocks/>
          </p:cNvCxnSpPr>
          <p:nvPr/>
        </p:nvCxnSpPr>
        <p:spPr>
          <a:xfrm>
            <a:off x="491067" y="6381750"/>
            <a:ext cx="1121871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CF268A-75AF-1544-954B-9DC8C074AD2C}"/>
              </a:ext>
            </a:extLst>
          </p:cNvPr>
          <p:cNvSpPr txBox="1"/>
          <p:nvPr/>
        </p:nvSpPr>
        <p:spPr>
          <a:xfrm>
            <a:off x="404475" y="2518018"/>
            <a:ext cx="1149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Period analyzed: </a:t>
            </a:r>
            <a:r>
              <a:rPr lang="en-US" sz="2000" dirty="0"/>
              <a:t>31.12.1996 – 31.05.2014</a:t>
            </a:r>
            <a:endParaRPr lang="ru-RU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DBCDC-0C4C-C04E-9A97-D79A0F708E6F}"/>
              </a:ext>
            </a:extLst>
          </p:cNvPr>
          <p:cNvSpPr txBox="1"/>
          <p:nvPr/>
        </p:nvSpPr>
        <p:spPr>
          <a:xfrm>
            <a:off x="368490" y="1471429"/>
            <a:ext cx="1149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frequency: </a:t>
            </a:r>
            <a:r>
              <a:rPr lang="en-US" sz="2000" dirty="0"/>
              <a:t>daily</a:t>
            </a:r>
            <a:endParaRPr lang="ru-RU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DD4A4-5F94-F44A-A7AC-C2B195B10DED}"/>
              </a:ext>
            </a:extLst>
          </p:cNvPr>
          <p:cNvSpPr txBox="1"/>
          <p:nvPr/>
        </p:nvSpPr>
        <p:spPr>
          <a:xfrm>
            <a:off x="368489" y="3564607"/>
            <a:ext cx="1149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 currencies considered*: </a:t>
            </a:r>
            <a:r>
              <a:rPr lang="en-US" sz="2000" dirty="0"/>
              <a:t>AUD, CAD, CHF, EUR, GBP, JPY, NOK, NZD, SEK, USD</a:t>
            </a:r>
            <a:endParaRPr lang="ru-RU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C21C1-62D6-B748-836D-312F2D595EED}"/>
              </a:ext>
            </a:extLst>
          </p:cNvPr>
          <p:cNvSpPr txBox="1"/>
          <p:nvPr/>
        </p:nvSpPr>
        <p:spPr>
          <a:xfrm>
            <a:off x="404475" y="4611196"/>
            <a:ext cx="1149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Equity implied volatility index : </a:t>
            </a:r>
            <a:r>
              <a:rPr lang="en-US" sz="2000" dirty="0"/>
              <a:t>VIX Index, including near-maturity options vs S&amp;P 500 index</a:t>
            </a:r>
            <a:endParaRPr lang="ru-RU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A7B35-51A4-5344-B413-033FEAEF00EC}"/>
              </a:ext>
            </a:extLst>
          </p:cNvPr>
          <p:cNvSpPr txBox="1"/>
          <p:nvPr/>
        </p:nvSpPr>
        <p:spPr>
          <a:xfrm>
            <a:off x="404474" y="5657786"/>
            <a:ext cx="1149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Currency implied volatility index : </a:t>
            </a:r>
            <a:r>
              <a:rPr lang="en-US" sz="2000" dirty="0"/>
              <a:t>JP Morgan G7 volatility index</a:t>
            </a:r>
            <a:endParaRPr lang="ru-RU" sz="20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996409-A003-244C-A74E-98CF9A754272}"/>
              </a:ext>
            </a:extLst>
          </p:cNvPr>
          <p:cNvSpPr/>
          <p:nvPr/>
        </p:nvSpPr>
        <p:spPr>
          <a:xfrm>
            <a:off x="419465" y="6414475"/>
            <a:ext cx="5320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*For period before EUR appearance (01.01.1999) DEM is taken instead</a:t>
            </a:r>
            <a:endParaRPr lang="ru-RU" sz="1400" dirty="0"/>
          </a:p>
        </p:txBody>
      </p:sp>
      <p:grpSp>
        <p:nvGrpSpPr>
          <p:cNvPr id="29" name="Group 106">
            <a:extLst>
              <a:ext uri="{FF2B5EF4-FFF2-40B4-BE49-F238E27FC236}">
                <a16:creationId xmlns:a16="http://schemas.microsoft.com/office/drawing/2014/main" id="{AFD30C57-5F29-DC4F-A5E2-71456FD7BE28}"/>
              </a:ext>
            </a:extLst>
          </p:cNvPr>
          <p:cNvGrpSpPr/>
          <p:nvPr/>
        </p:nvGrpSpPr>
        <p:grpSpPr>
          <a:xfrm>
            <a:off x="479424" y="1412061"/>
            <a:ext cx="11218711" cy="4969687"/>
            <a:chOff x="440788" y="1819422"/>
            <a:chExt cx="10696135" cy="1609578"/>
          </a:xfrm>
        </p:grpSpPr>
        <p:cxnSp>
          <p:nvCxnSpPr>
            <p:cNvPr id="30" name="Straight Connector 90">
              <a:extLst>
                <a:ext uri="{FF2B5EF4-FFF2-40B4-BE49-F238E27FC236}">
                  <a16:creationId xmlns:a16="http://schemas.microsoft.com/office/drawing/2014/main" id="{312551F4-6C48-EB45-AC5B-09D3C85B8E56}"/>
                </a:ext>
              </a:extLst>
            </p:cNvPr>
            <p:cNvCxnSpPr>
              <a:cxnSpLocks/>
            </p:cNvCxnSpPr>
            <p:nvPr/>
          </p:nvCxnSpPr>
          <p:spPr>
            <a:xfrm>
              <a:off x="440788" y="1819422"/>
              <a:ext cx="10696135" cy="0"/>
            </a:xfrm>
            <a:prstGeom prst="line">
              <a:avLst/>
            </a:prstGeom>
            <a:ln w="190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02">
              <a:extLst>
                <a:ext uri="{FF2B5EF4-FFF2-40B4-BE49-F238E27FC236}">
                  <a16:creationId xmlns:a16="http://schemas.microsoft.com/office/drawing/2014/main" id="{6D7F4442-478B-EA42-8444-D41A19CF9055}"/>
                </a:ext>
              </a:extLst>
            </p:cNvPr>
            <p:cNvCxnSpPr/>
            <p:nvPr/>
          </p:nvCxnSpPr>
          <p:spPr>
            <a:xfrm>
              <a:off x="11136923" y="1819422"/>
              <a:ext cx="0" cy="1609578"/>
            </a:xfrm>
            <a:prstGeom prst="line">
              <a:avLst/>
            </a:prstGeom>
            <a:ln w="190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69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89" y="532263"/>
            <a:ext cx="9701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 (1): Insights from visual analysis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F7FAC-CFC8-5246-AF05-8CC7E0093A20}"/>
              </a:ext>
            </a:extLst>
          </p:cNvPr>
          <p:cNvSpPr txBox="1"/>
          <p:nvPr/>
        </p:nvSpPr>
        <p:spPr>
          <a:xfrm>
            <a:off x="8093970" y="1620262"/>
            <a:ext cx="3618605" cy="682238"/>
          </a:xfrm>
          <a:prstGeom prst="rect">
            <a:avLst/>
          </a:prstGeom>
          <a:noFill/>
          <a:ln>
            <a:solidFill>
              <a:srgbClr val="2E5AA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Implied volatility indexes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together (p=0.77)</a:t>
            </a:r>
            <a:endParaRPr lang="ru-RU" sz="2400" b="1" dirty="0">
              <a:solidFill>
                <a:srgbClr val="205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BDAE8D-0EEC-4E46-9EE2-DB21173B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79" y="1380420"/>
            <a:ext cx="7459595" cy="4945317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90A0F56-9912-3948-9C6C-7EC34A968AEB}"/>
              </a:ext>
            </a:extLst>
          </p:cNvPr>
          <p:cNvCxnSpPr>
            <a:cxnSpLocks/>
          </p:cNvCxnSpPr>
          <p:nvPr/>
        </p:nvCxnSpPr>
        <p:spPr>
          <a:xfrm>
            <a:off x="5750329" y="1233488"/>
            <a:ext cx="0" cy="5624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485AC9-7541-724B-ACAC-8CFD5488D0F6}"/>
              </a:ext>
            </a:extLst>
          </p:cNvPr>
          <p:cNvSpPr txBox="1"/>
          <p:nvPr/>
        </p:nvSpPr>
        <p:spPr>
          <a:xfrm>
            <a:off x="8093970" y="2783377"/>
            <a:ext cx="3618605" cy="682238"/>
          </a:xfrm>
          <a:prstGeom prst="rect">
            <a:avLst/>
          </a:prstGeom>
          <a:noFill/>
          <a:ln>
            <a:solidFill>
              <a:srgbClr val="2E5AA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strategy return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=5.38% per year</a:t>
            </a:r>
            <a:endParaRPr lang="ru-RU" sz="2400" b="1" dirty="0">
              <a:solidFill>
                <a:srgbClr val="205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DB7DB2-2F8F-F041-94B6-BA23D5D2AB73}"/>
              </a:ext>
            </a:extLst>
          </p:cNvPr>
          <p:cNvSpPr txBox="1"/>
          <p:nvPr/>
        </p:nvSpPr>
        <p:spPr>
          <a:xfrm>
            <a:off x="8093969" y="5109607"/>
            <a:ext cx="3618605" cy="1272143"/>
          </a:xfrm>
          <a:prstGeom prst="rect">
            <a:avLst/>
          </a:prstGeom>
          <a:noFill/>
          <a:ln>
            <a:solidFill>
              <a:srgbClr val="2E5AA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a glance, strategy returns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negatively correlated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both indexes</a:t>
            </a:r>
            <a:endParaRPr lang="ru-RU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57A1C3-F9B3-874C-92C2-AC57AE328712}"/>
              </a:ext>
            </a:extLst>
          </p:cNvPr>
          <p:cNvSpPr txBox="1"/>
          <p:nvPr/>
        </p:nvSpPr>
        <p:spPr>
          <a:xfrm>
            <a:off x="8093968" y="3946492"/>
            <a:ext cx="3618605" cy="682238"/>
          </a:xfrm>
          <a:prstGeom prst="rect">
            <a:avLst/>
          </a:prstGeom>
          <a:noFill/>
          <a:ln>
            <a:solidFill>
              <a:srgbClr val="2E5AA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Sharpe ratio</a:t>
            </a:r>
            <a:b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equal to 0.57</a:t>
            </a:r>
            <a:endParaRPr lang="ru-RU" sz="2400" b="1" dirty="0">
              <a:solidFill>
                <a:srgbClr val="205A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8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32DC15-06E3-6B4E-9C2C-8FE9BC143A19}"/>
              </a:ext>
            </a:extLst>
          </p:cNvPr>
          <p:cNvSpPr txBox="1"/>
          <p:nvPr/>
        </p:nvSpPr>
        <p:spPr>
          <a:xfrm>
            <a:off x="368489" y="532263"/>
            <a:ext cx="1038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 (2): Timing strategies based on implied volatility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876936-564D-4A4F-B073-81A6FF05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2" y="1357472"/>
            <a:ext cx="3773243" cy="54166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C4CC74-9164-4D4A-B627-B19E5C5B1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455" y="1357472"/>
            <a:ext cx="3778895" cy="5382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C1AAF8-1053-D041-8B58-2E417C1378FB}"/>
              </a:ext>
            </a:extLst>
          </p:cNvPr>
          <p:cNvSpPr txBox="1"/>
          <p:nvPr/>
        </p:nvSpPr>
        <p:spPr>
          <a:xfrm>
            <a:off x="8381021" y="1915497"/>
            <a:ext cx="3778895" cy="1272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Currency carry</a:t>
            </a:r>
          </a:p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trades showed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performance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days of high VIX and VXY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A8017-C52A-9C40-B828-A98AF12963A1}"/>
              </a:ext>
            </a:extLst>
          </p:cNvPr>
          <p:cNvSpPr txBox="1"/>
          <p:nvPr/>
        </p:nvSpPr>
        <p:spPr>
          <a:xfrm>
            <a:off x="8381020" y="4659359"/>
            <a:ext cx="3366733" cy="12721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account volatility immediately would increase </a:t>
            </a:r>
            <a:r>
              <a:rPr lang="en-US" sz="2400" b="1" dirty="0">
                <a:solidFill>
                  <a:srgbClr val="205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performance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6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318C"/>
      </a:accent1>
      <a:accent2>
        <a:srgbClr val="023373"/>
      </a:accent2>
      <a:accent3>
        <a:srgbClr val="05C7F2"/>
      </a:accent3>
      <a:accent4>
        <a:srgbClr val="FFC000"/>
      </a:accent4>
      <a:accent5>
        <a:srgbClr val="A5A5A5"/>
      </a:accent5>
      <a:accent6>
        <a:srgbClr val="0367A6"/>
      </a:accent6>
      <a:hlink>
        <a:srgbClr val="0563C1"/>
      </a:hlink>
      <a:folHlink>
        <a:srgbClr val="0563C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8F20F2384D3D04CA8B8E1E250982FD1" ma:contentTypeVersion="4" ma:contentTypeDescription="Создание документа." ma:contentTypeScope="" ma:versionID="b3275aff8e7a18393ecf31b7b4d1d1d0">
  <xsd:schema xmlns:xsd="http://www.w3.org/2001/XMLSchema" xmlns:xs="http://www.w3.org/2001/XMLSchema" xmlns:p="http://schemas.microsoft.com/office/2006/metadata/properties" xmlns:ns2="bb739a2f-a689-468a-89a2-73972a296307" targetNamespace="http://schemas.microsoft.com/office/2006/metadata/properties" ma:root="true" ma:fieldsID="e8a64f3f761e4523359f5cd55f3b5f66" ns2:_="">
    <xsd:import namespace="bb739a2f-a689-468a-89a2-73972a2963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739a2f-a689-468a-89a2-73972a296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C8CF8D-35EE-4772-BC03-52AEB4401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739a2f-a689-468a-89a2-73972a2963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DC391F-F7C4-4B32-8E6B-5A78F265DB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6D0D6E-83CA-412E-BF86-B3C0EF20D44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723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Open Sans</vt:lpstr>
      <vt:lpstr>Roboto</vt:lpstr>
      <vt:lpstr>Roboto Black</vt:lpstr>
      <vt:lpstr>Office Theme</vt:lpstr>
      <vt:lpstr>1_Office Theme</vt:lpstr>
      <vt:lpstr>think-cell Slide</vt:lpstr>
      <vt:lpstr>PowerPoint Presentation</vt:lpstr>
      <vt:lpstr>Can implied volatility predict returns on the currency carry trade?</vt:lpstr>
      <vt:lpstr>Part I. Presentation of original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II. Presentation of our replicating results</vt:lpstr>
      <vt:lpstr>PowerPoint Presentation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ФРФИ</dc:title>
  <dc:creator>Лозовой Владимир Алексеевич</dc:creator>
  <cp:lastModifiedBy>Лозовой Владимир Алексеевич</cp:lastModifiedBy>
  <cp:revision>40</cp:revision>
  <dcterms:created xsi:type="dcterms:W3CDTF">2021-09-24T19:27:09Z</dcterms:created>
  <dcterms:modified xsi:type="dcterms:W3CDTF">2021-12-06T19:44:15Z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0x010100E8F20F2384D3D04CA8B8E1E250982FD1</vt:lpwstr>
  </property>
</Properties>
</file>